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76" r:id="rId9"/>
    <p:sldId id="277" r:id="rId10"/>
    <p:sldId id="278" r:id="rId11"/>
    <p:sldId id="280" r:id="rId12"/>
    <p:sldId id="279" r:id="rId13"/>
    <p:sldId id="272" r:id="rId14"/>
    <p:sldId id="286" r:id="rId15"/>
    <p:sldId id="270" r:id="rId16"/>
    <p:sldId id="283" r:id="rId17"/>
    <p:sldId id="282" r:id="rId18"/>
    <p:sldId id="285" r:id="rId19"/>
    <p:sldId id="284" r:id="rId20"/>
    <p:sldId id="265" r:id="rId21"/>
    <p:sldId id="266" r:id="rId22"/>
    <p:sldId id="287" r:id="rId23"/>
    <p:sldId id="288" r:id="rId24"/>
    <p:sldId id="290" r:id="rId25"/>
    <p:sldId id="289" r:id="rId26"/>
    <p:sldId id="29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>
        <p:scale>
          <a:sx n="60" d="100"/>
          <a:sy n="60" d="100"/>
        </p:scale>
        <p:origin x="-216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DE9E-00DD-4E18-A4EC-ABF9013C8423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4BDFE-9795-43B3-8144-56631C27F6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4BDFE-9795-43B3-8144-56631C27F6F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857892"/>
            <a:ext cx="1428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B54B20-1099-4951-BEED-F9C4B9E707CC}" type="datetimeFigureOut">
              <a:rPr lang="zh-TW" altLang="en-US" smtClean="0"/>
              <a:pPr/>
              <a:t>2010/6/10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562C52-0B04-43B0-BDF5-83E69EB9AB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xc6@staff.pccu.edu.tw" TargetMode="External"/><Relationship Id="rId2" Type="http://schemas.openxmlformats.org/officeDocument/2006/relationships/hyperlink" Target="mailto:isabel@staff.pccu.edu.t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hhuang@sce.pccu.edu.tw" TargetMode="External"/><Relationship Id="rId4" Type="http://schemas.openxmlformats.org/officeDocument/2006/relationships/hyperlink" Target="mailto:cindy053@staff.pccu.edu.t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" TargetMode="External"/><Relationship Id="rId2" Type="http://schemas.openxmlformats.org/officeDocument/2006/relationships/hyperlink" Target="http://moztw.org/firefox/releases/3.5.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tero.org/support/word_processor_plugin_install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書目管理軟體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中國文化大學圖書館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725" r="-623" b="6875"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圖說文字 4"/>
          <p:cNvSpPr/>
          <p:nvPr/>
        </p:nvSpPr>
        <p:spPr>
          <a:xfrm>
            <a:off x="1285852" y="3214686"/>
            <a:ext cx="2214578" cy="1143008"/>
          </a:xfrm>
          <a:prstGeom prst="wedgeRoundRectCallout">
            <a:avLst>
              <a:gd name="adj1" fmla="val 46142"/>
              <a:gd name="adj2" fmla="val -23462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00166" y="350043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將現在的頁面加為新的項目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7519"/>
          <a:stretch>
            <a:fillRect/>
          </a:stretch>
        </p:blipFill>
        <p:spPr bwMode="auto">
          <a:xfrm>
            <a:off x="571472" y="357166"/>
            <a:ext cx="8143932" cy="566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71472" y="357166"/>
            <a:ext cx="2428892" cy="1000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rot="16200000" flipH="1">
            <a:off x="2750331" y="1535893"/>
            <a:ext cx="1143008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圖說文字 10"/>
          <p:cNvSpPr/>
          <p:nvPr/>
        </p:nvSpPr>
        <p:spPr>
          <a:xfrm>
            <a:off x="1000100" y="3786190"/>
            <a:ext cx="1643074" cy="928694"/>
          </a:xfrm>
          <a:prstGeom prst="wedgeRoundRectCallout">
            <a:avLst>
              <a:gd name="adj1" fmla="val 110901"/>
              <a:gd name="adj2" fmla="val -16949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85852" y="385762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依標識符加入項目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1028" t="26285" r="-22212" b="6688"/>
          <a:stretch>
            <a:fillRect/>
          </a:stretch>
        </p:blipFill>
        <p:spPr bwMode="auto">
          <a:xfrm>
            <a:off x="0" y="785794"/>
            <a:ext cx="8929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圖說文字 4"/>
          <p:cNvSpPr/>
          <p:nvPr/>
        </p:nvSpPr>
        <p:spPr>
          <a:xfrm>
            <a:off x="1643042" y="2428868"/>
            <a:ext cx="1500198" cy="1071570"/>
          </a:xfrm>
          <a:prstGeom prst="wedgeRoundRectCallout">
            <a:avLst>
              <a:gd name="adj1" fmla="val 98700"/>
              <a:gd name="adj2" fmla="val -179319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57356" y="250030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加入註解或說明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5357818" y="2143116"/>
            <a:ext cx="928694" cy="3571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357686" y="1928802"/>
            <a:ext cx="1000132" cy="21431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361" b="6454"/>
          <a:stretch>
            <a:fillRect/>
          </a:stretch>
        </p:blipFill>
        <p:spPr bwMode="auto">
          <a:xfrm>
            <a:off x="571472" y="500042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圖說文字 4"/>
          <p:cNvSpPr/>
          <p:nvPr/>
        </p:nvSpPr>
        <p:spPr>
          <a:xfrm>
            <a:off x="928662" y="1928802"/>
            <a:ext cx="2000264" cy="857256"/>
          </a:xfrm>
          <a:prstGeom prst="wedgeRoundRectCallout">
            <a:avLst>
              <a:gd name="adj1" fmla="val 112937"/>
              <a:gd name="adj2" fmla="val -18078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14414" y="22145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附加資料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54"/>
          <a:stretch>
            <a:fillRect/>
          </a:stretch>
        </p:blipFill>
        <p:spPr bwMode="auto">
          <a:xfrm>
            <a:off x="357158" y="285728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圖說文字 4"/>
          <p:cNvSpPr/>
          <p:nvPr/>
        </p:nvSpPr>
        <p:spPr>
          <a:xfrm>
            <a:off x="642910" y="2571744"/>
            <a:ext cx="3071834" cy="2286016"/>
          </a:xfrm>
          <a:prstGeom prst="wedgeRoundRectCallout">
            <a:avLst>
              <a:gd name="adj1" fmla="val 191204"/>
              <a:gd name="adj2" fmla="val -8376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14348" y="2786059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同步：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開啟同步偏好設定。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建立帳戶。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不要勾選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自動同步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    有需要時再勾，避免網路速度過慢或傳輸不必要的資料。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3"/>
            <a:ext cx="8229600" cy="3071835"/>
          </a:xfrm>
        </p:spPr>
        <p:txBody>
          <a:bodyPr/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文件之增益集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6507"/>
          <a:stretch>
            <a:fillRect/>
          </a:stretch>
        </p:blipFill>
        <p:spPr bwMode="auto">
          <a:xfrm>
            <a:off x="428596" y="1643050"/>
            <a:ext cx="8715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929190" y="2071678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2"/>
          </p:cNvCxnSpPr>
          <p:nvPr/>
        </p:nvCxnSpPr>
        <p:spPr>
          <a:xfrm rot="5400000">
            <a:off x="3482571" y="1089406"/>
            <a:ext cx="428628" cy="31075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0" y="4429132"/>
            <a:ext cx="2786050" cy="1071570"/>
            <a:chOff x="214282" y="3571876"/>
            <a:chExt cx="2071702" cy="1071570"/>
          </a:xfrm>
        </p:grpSpPr>
        <p:sp>
          <p:nvSpPr>
            <p:cNvPr id="9" name="橢圓形圖說文字 8"/>
            <p:cNvSpPr/>
            <p:nvPr/>
          </p:nvSpPr>
          <p:spPr>
            <a:xfrm>
              <a:off x="214283" y="3571876"/>
              <a:ext cx="1593611" cy="1071570"/>
            </a:xfrm>
            <a:prstGeom prst="wedgeEllipseCallout">
              <a:avLst>
                <a:gd name="adj1" fmla="val -23647"/>
                <a:gd name="adj2" fmla="val -20024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14282" y="3929066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插入引用文獻</a:t>
              </a:r>
              <a:endParaRPr lang="en-US" altLang="zh-TW" dirty="0" smtClean="0"/>
            </a:p>
          </p:txBody>
        </p:sp>
      </p:grpSp>
      <p:sp>
        <p:nvSpPr>
          <p:cNvPr id="13" name="橢圓形圖說文字 12"/>
          <p:cNvSpPr/>
          <p:nvPr/>
        </p:nvSpPr>
        <p:spPr>
          <a:xfrm>
            <a:off x="2928926" y="4857760"/>
            <a:ext cx="2000264" cy="1000132"/>
          </a:xfrm>
          <a:prstGeom prst="wedgeEllipseCallout">
            <a:avLst>
              <a:gd name="adj1" fmla="val -155149"/>
              <a:gd name="adj2" fmla="val -24552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500430" y="5000636"/>
            <a:ext cx="13573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修改引用文獻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2571744"/>
            <a:ext cx="8229600" cy="3071835"/>
          </a:xfrm>
        </p:spPr>
        <p:txBody>
          <a:bodyPr/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文件之增益集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6507"/>
          <a:stretch>
            <a:fillRect/>
          </a:stretch>
        </p:blipFill>
        <p:spPr bwMode="auto">
          <a:xfrm>
            <a:off x="428596" y="1643050"/>
            <a:ext cx="8715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929190" y="2071678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2"/>
          </p:cNvCxnSpPr>
          <p:nvPr/>
        </p:nvCxnSpPr>
        <p:spPr>
          <a:xfrm rot="5400000">
            <a:off x="3482571" y="1089406"/>
            <a:ext cx="428628" cy="31075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10"/>
          <p:cNvGrpSpPr/>
          <p:nvPr/>
        </p:nvGrpSpPr>
        <p:grpSpPr>
          <a:xfrm>
            <a:off x="0" y="4429132"/>
            <a:ext cx="2571736" cy="1285884"/>
            <a:chOff x="214282" y="3571876"/>
            <a:chExt cx="2571775" cy="1285884"/>
          </a:xfrm>
        </p:grpSpPr>
        <p:sp>
          <p:nvSpPr>
            <p:cNvPr id="9" name="橢圓形圖說文字 8"/>
            <p:cNvSpPr/>
            <p:nvPr/>
          </p:nvSpPr>
          <p:spPr>
            <a:xfrm>
              <a:off x="214282" y="3571876"/>
              <a:ext cx="2428897" cy="1285884"/>
            </a:xfrm>
            <a:prstGeom prst="wedgeEllipseCallout">
              <a:avLst>
                <a:gd name="adj1" fmla="val -6972"/>
                <a:gd name="adj2" fmla="val -168289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14282" y="3929066"/>
              <a:ext cx="257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3.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產生參考文獻清單</a:t>
              </a:r>
              <a:endParaRPr lang="en-US" altLang="zh-TW" dirty="0" smtClean="0"/>
            </a:p>
          </p:txBody>
        </p:sp>
      </p:grpSp>
      <p:sp>
        <p:nvSpPr>
          <p:cNvPr id="13" name="橢圓形圖說文字 12"/>
          <p:cNvSpPr/>
          <p:nvPr/>
        </p:nvSpPr>
        <p:spPr>
          <a:xfrm>
            <a:off x="3071802" y="4714884"/>
            <a:ext cx="2714644" cy="1285884"/>
          </a:xfrm>
          <a:prstGeom prst="wedgeEllipseCallout">
            <a:avLst>
              <a:gd name="adj1" fmla="val -115572"/>
              <a:gd name="adj2" fmla="val -19100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143240" y="500063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編輯參考文獻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3"/>
            <a:ext cx="8229600" cy="3071835"/>
          </a:xfrm>
        </p:spPr>
        <p:txBody>
          <a:bodyPr/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文件之增益集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6507"/>
          <a:stretch>
            <a:fillRect/>
          </a:stretch>
        </p:blipFill>
        <p:spPr bwMode="auto">
          <a:xfrm>
            <a:off x="428596" y="1643050"/>
            <a:ext cx="8715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929190" y="2071678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2"/>
          </p:cNvCxnSpPr>
          <p:nvPr/>
        </p:nvCxnSpPr>
        <p:spPr>
          <a:xfrm rot="5400000">
            <a:off x="3482571" y="1089406"/>
            <a:ext cx="428628" cy="31075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10"/>
          <p:cNvGrpSpPr/>
          <p:nvPr/>
        </p:nvGrpSpPr>
        <p:grpSpPr>
          <a:xfrm>
            <a:off x="0" y="4429132"/>
            <a:ext cx="2786050" cy="1143008"/>
            <a:chOff x="214282" y="3571876"/>
            <a:chExt cx="2071702" cy="1143008"/>
          </a:xfrm>
        </p:grpSpPr>
        <p:sp>
          <p:nvSpPr>
            <p:cNvPr id="9" name="橢圓形圖說文字 8"/>
            <p:cNvSpPr/>
            <p:nvPr/>
          </p:nvSpPr>
          <p:spPr>
            <a:xfrm>
              <a:off x="214283" y="3571876"/>
              <a:ext cx="1912338" cy="1143008"/>
            </a:xfrm>
            <a:prstGeom prst="wedgeEllipseCallout">
              <a:avLst>
                <a:gd name="adj1" fmla="val 8012"/>
                <a:gd name="adj2" fmla="val -182195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14282" y="3929066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5.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重新整理引用文獻</a:t>
              </a:r>
              <a:endParaRPr lang="en-US" altLang="zh-TW" dirty="0" smtClean="0"/>
            </a:p>
          </p:txBody>
        </p:sp>
      </p:grpSp>
      <p:sp>
        <p:nvSpPr>
          <p:cNvPr id="13" name="橢圓形圖說文字 12"/>
          <p:cNvSpPr/>
          <p:nvPr/>
        </p:nvSpPr>
        <p:spPr>
          <a:xfrm>
            <a:off x="3000364" y="4857760"/>
            <a:ext cx="3214710" cy="1143008"/>
          </a:xfrm>
          <a:prstGeom prst="wedgeEllipseCallout">
            <a:avLst>
              <a:gd name="adj1" fmla="val -89647"/>
              <a:gd name="adj2" fmla="val -21637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000364" y="5286389"/>
            <a:ext cx="3143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設定引用文獻樣式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格式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3"/>
            <a:ext cx="8229600" cy="3071835"/>
          </a:xfrm>
        </p:spPr>
        <p:txBody>
          <a:bodyPr/>
          <a:lstStyle/>
          <a:p>
            <a:r>
              <a:rPr lang="en-US" altLang="zh-TW" dirty="0" smtClean="0"/>
              <a:t>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文件之增益集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6507"/>
          <a:stretch>
            <a:fillRect/>
          </a:stretch>
        </p:blipFill>
        <p:spPr bwMode="auto">
          <a:xfrm>
            <a:off x="428596" y="1643050"/>
            <a:ext cx="8715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4929190" y="2071678"/>
            <a:ext cx="64294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rot="10800000" flipV="1">
            <a:off x="2071670" y="2428869"/>
            <a:ext cx="2928958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形圖說文字 11"/>
          <p:cNvSpPr/>
          <p:nvPr/>
        </p:nvSpPr>
        <p:spPr>
          <a:xfrm>
            <a:off x="4286248" y="3286124"/>
            <a:ext cx="2500330" cy="1285884"/>
          </a:xfrm>
          <a:prstGeom prst="wedgeEllipseCallout">
            <a:avLst>
              <a:gd name="adj1" fmla="val -142399"/>
              <a:gd name="adj2" fmla="val -8612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500562" y="3643315"/>
            <a:ext cx="22860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移除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參數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4835211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2226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Zotero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EndNote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費用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免費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付費購買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中文介面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處理中文資料表現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自動比對重覆資料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Word</a:t>
                      </a:r>
                      <a:r>
                        <a:rPr lang="zh-TW" altLang="en-US" dirty="0" smtClean="0"/>
                        <a:t>文件使用方便度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有待改善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好用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書目格式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約</a:t>
                      </a:r>
                      <a:r>
                        <a:rPr lang="en-US" altLang="zh-TW" dirty="0" smtClean="0"/>
                        <a:t>16</a:t>
                      </a:r>
                      <a:r>
                        <a:rPr lang="zh-TW" altLang="en-US" dirty="0" smtClean="0"/>
                        <a:t>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約</a:t>
                      </a:r>
                      <a:r>
                        <a:rPr lang="en-US" altLang="zh-TW" dirty="0" smtClean="0"/>
                        <a:t>1000</a:t>
                      </a:r>
                      <a:r>
                        <a:rPr lang="zh-TW" altLang="en-US" dirty="0" smtClean="0"/>
                        <a:t>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編輯及自訂格式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同步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使用便利性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方便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複雜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EndNote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的比較</a:t>
            </a:r>
            <a:endParaRPr lang="zh-TW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什麼是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Zotero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安裝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使用：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Word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 Zotero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EndNote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的比較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 Zotero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EndNote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書目資料互轉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EndNote library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選取欲匯出的書目資料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File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欄中選取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“Export”–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另存新檔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檔案類型選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Text File (*.txt)–output style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選取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“EndNote Export”–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按下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點選齒輪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項下的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匯入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 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選取上述之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.txt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書目資料匯入並於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我的圖書館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欄位中自動產生新資料夾。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轉出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EndNote library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中的附加檔案到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EndNote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匯出書目至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5259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反白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 Zotero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中欲匯出的書目資料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針對選取的資料，按滑鼠右鍵，點選“匯出選取的項目”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匯出格式選取“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Refer/BibIX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自動產生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匯出了項目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.txt”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，可重新命名，副檔名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.txt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可更改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EndNote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，選欲匯入書目資料之檔案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“File”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項下之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“Import” 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7. Import Data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欄選取上述之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.txt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–Import Option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選擇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"EndNote Import"–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"Import"–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書目資料即可匯入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匯出書目至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EndNote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加入英文引用文獻於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時，有時會出現中文字。消除中文字請參考以下步驟：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在網址列打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about:config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點下提醒警語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 “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偏好設定名稱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項下點選：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extensions.zotero.export.bibliographyLocale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改為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en-US</a:t>
            </a: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重新啟動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文件中重新整理引用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文獻，英文字即會出現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00082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補充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032"/>
          <a:stretch>
            <a:fillRect/>
          </a:stretch>
        </p:blipFill>
        <p:spPr bwMode="auto">
          <a:xfrm>
            <a:off x="500034" y="500042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2214546" y="857232"/>
            <a:ext cx="78581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929058" y="3429000"/>
            <a:ext cx="207170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9600"/>
          <a:stretch>
            <a:fillRect/>
          </a:stretch>
        </p:blipFill>
        <p:spPr bwMode="auto">
          <a:xfrm>
            <a:off x="142844" y="214290"/>
            <a:ext cx="9001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857752" y="2071678"/>
            <a:ext cx="785818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786050" y="4214818"/>
            <a:ext cx="142876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638"/>
          <a:stretch>
            <a:fillRect/>
          </a:stretch>
        </p:blipFill>
        <p:spPr bwMode="auto">
          <a:xfrm>
            <a:off x="500034" y="357166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4857752" y="1571612"/>
            <a:ext cx="785818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8641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謝謝觀看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敬請指導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中國文化大學圖書館 陳依宗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isabel@staff.pccu.edu.tw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  林洨岑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3"/>
              </a:rPr>
              <a:t>lxc6@staff.pccu.edu.tw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          游健珊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/>
              </a:rPr>
              <a:t>cindy053@staff.pccu.edu.tw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中國文化大學推廣部 黃明慧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5"/>
              </a:rPr>
              <a:t>mhhuang@sce.pccu.edu.tw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瀏覽器的附加元件。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一字源自阿爾巴尼亞語，為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之意。由美國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George Mason University,  The Center for History and New Media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年開始發展，經美國博物館與圖書館服務協會等機構贊助，是一免費、開放式之書目管理軟體。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PC Magazine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評選為最佳免費軟體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(Best Free Software)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之主要功能為書目資料的收集和管理。針對研究者蒐集、管理及引用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數位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資源的需求而設計。可於使用者進行線上瀏覽時，同步進行自動搜尋和記錄相關資訊。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50072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瀏覽器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Firefox Setup 3.5.8.exe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Firefox Setup 3.5.9.exe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http://moztw.org/firefox/releases/3.5.9/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說明 ：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Firefox 3.6(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以上版本與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不相容</a:t>
            </a:r>
            <a:endParaRPr lang="en-US" altLang="zh-TW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安裝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附加原件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最新版本為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 2.0.3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3"/>
              </a:rPr>
              <a:t>http://www.zotero.org/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安裝完成後，可在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的右下角看到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選項。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安裝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874"/>
          <a:stretch>
            <a:fillRect/>
          </a:stretch>
        </p:blipFill>
        <p:spPr bwMode="auto">
          <a:xfrm>
            <a:off x="285720" y="142852"/>
            <a:ext cx="8643998" cy="614366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sp>
        <p:nvSpPr>
          <p:cNvPr id="5" name="橢圓形圖說文字 4"/>
          <p:cNvSpPr/>
          <p:nvPr/>
        </p:nvSpPr>
        <p:spPr>
          <a:xfrm>
            <a:off x="3929058" y="1142984"/>
            <a:ext cx="2000264" cy="1285884"/>
          </a:xfrm>
          <a:prstGeom prst="wedgeEllipseCallout">
            <a:avLst>
              <a:gd name="adj1" fmla="val 92387"/>
              <a:gd name="adj2" fmla="val 5820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下載</a:t>
            </a:r>
            <a:r>
              <a:rPr lang="en-US" altLang="zh-TW" dirty="0" smtClean="0">
                <a:solidFill>
                  <a:schemeClr val="tx1"/>
                </a:solidFill>
              </a:rPr>
              <a:t>zotero 2.0.3</a:t>
            </a:r>
            <a:r>
              <a:rPr lang="zh-TW" altLang="en-US" dirty="0" smtClean="0">
                <a:solidFill>
                  <a:schemeClr val="tx1"/>
                </a:solidFill>
              </a:rPr>
              <a:t>版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7286644" y="4357694"/>
            <a:ext cx="1643074" cy="1071570"/>
          </a:xfrm>
          <a:prstGeom prst="wedgeEllipseCallout">
            <a:avLst>
              <a:gd name="adj1" fmla="val 28507"/>
              <a:gd name="adj2" fmla="val 1098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安裝完成</a:t>
            </a:r>
            <a:endParaRPr lang="zh-TW" altLang="en-US" dirty="0" smtClean="0"/>
          </a:p>
        </p:txBody>
      </p:sp>
      <p:sp>
        <p:nvSpPr>
          <p:cNvPr id="7" name="圓角矩形 6"/>
          <p:cNvSpPr/>
          <p:nvPr/>
        </p:nvSpPr>
        <p:spPr>
          <a:xfrm>
            <a:off x="5786446" y="2571744"/>
            <a:ext cx="2500330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瀏覽器下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網站安裝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</a:rPr>
              <a:t>word processor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plugin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，安裝完成後，在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文件之增益集中可選用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的引用書目的功能。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hlinkClick r:id="rId2"/>
              </a:rPr>
              <a:t>http://www.zotero.org/support/word_processor_plugin_installation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54"/>
          <a:stretch>
            <a:fillRect/>
          </a:stretch>
        </p:blipFill>
        <p:spPr bwMode="auto">
          <a:xfrm>
            <a:off x="1643042" y="1500174"/>
            <a:ext cx="6034616" cy="423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Zotero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使用說明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428596" y="1428736"/>
            <a:ext cx="1571636" cy="1143008"/>
          </a:xfrm>
          <a:prstGeom prst="wedgeRoundRectCallout">
            <a:avLst>
              <a:gd name="adj1" fmla="val 33196"/>
              <a:gd name="adj2" fmla="val 7700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0034" y="1643050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新增收集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資料夾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500034" y="3357562"/>
            <a:ext cx="1428760" cy="857256"/>
          </a:xfrm>
          <a:prstGeom prst="wedgeRoundRectCallout">
            <a:avLst>
              <a:gd name="adj1" fmla="val 46673"/>
              <a:gd name="adj2" fmla="val -9384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71472" y="357187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新增群組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887" b="7519"/>
          <a:stretch>
            <a:fillRect/>
          </a:stretch>
        </p:blipFill>
        <p:spPr bwMode="auto">
          <a:xfrm>
            <a:off x="571472" y="571480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圖說文字 4"/>
          <p:cNvSpPr/>
          <p:nvPr/>
        </p:nvSpPr>
        <p:spPr>
          <a:xfrm>
            <a:off x="1357290" y="2214554"/>
            <a:ext cx="1285884" cy="785818"/>
          </a:xfrm>
          <a:prstGeom prst="wedgeRoundRectCallout">
            <a:avLst>
              <a:gd name="adj1" fmla="val 48397"/>
              <a:gd name="adj2" fmla="val -206409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43043" y="2428869"/>
            <a:ext cx="64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643174" y="1071546"/>
            <a:ext cx="1214446" cy="2286016"/>
          </a:xfrm>
          <a:prstGeom prst="roundRect">
            <a:avLst>
              <a:gd name="adj" fmla="val 1769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518"/>
          <a:stretch>
            <a:fillRect/>
          </a:stretch>
        </p:blipFill>
        <p:spPr bwMode="auto">
          <a:xfrm>
            <a:off x="857224" y="571480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圖說文字 4"/>
          <p:cNvSpPr/>
          <p:nvPr/>
        </p:nvSpPr>
        <p:spPr>
          <a:xfrm>
            <a:off x="1571604" y="1857364"/>
            <a:ext cx="1714512" cy="785818"/>
          </a:xfrm>
          <a:prstGeom prst="wedgeRoundRectCallout">
            <a:avLst>
              <a:gd name="adj1" fmla="val 54313"/>
              <a:gd name="adj2" fmla="val -19112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71604" y="20002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手動新增項目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661</TotalTime>
  <Words>819</Words>
  <Application>Microsoft Office PowerPoint</Application>
  <PresentationFormat>如螢幕大小 (4:3)</PresentationFormat>
  <Paragraphs>120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匯合</vt:lpstr>
      <vt:lpstr>Zotero 書目管理軟體 </vt:lpstr>
      <vt:lpstr>大綱</vt:lpstr>
      <vt:lpstr>什麼是Zotero?</vt:lpstr>
      <vt:lpstr>安裝</vt:lpstr>
      <vt:lpstr>投影片 5</vt:lpstr>
      <vt:lpstr>投影片 6</vt:lpstr>
      <vt:lpstr>Zotero使用說明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Word文件之增益集</vt:lpstr>
      <vt:lpstr>Word文件之增益集</vt:lpstr>
      <vt:lpstr>Word文件之增益集</vt:lpstr>
      <vt:lpstr>Word文件之增益集</vt:lpstr>
      <vt:lpstr>Zotero與EndNote的比較</vt:lpstr>
      <vt:lpstr>由EndNote匯出書目至Zotero </vt:lpstr>
      <vt:lpstr>由Zotero匯出書目至EndNote</vt:lpstr>
      <vt:lpstr> 補充 </vt:lpstr>
      <vt:lpstr>投影片 23</vt:lpstr>
      <vt:lpstr>投影片 24</vt:lpstr>
      <vt:lpstr>投影片 25</vt:lpstr>
      <vt:lpstr>投影片 26</vt:lpstr>
    </vt:vector>
  </TitlesOfParts>
  <Company>pccu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 書目管理軟體 </dc:title>
  <dc:creator>8500738</dc:creator>
  <cp:lastModifiedBy>7603665</cp:lastModifiedBy>
  <cp:revision>144</cp:revision>
  <dcterms:created xsi:type="dcterms:W3CDTF">2010-06-07T05:45:51Z</dcterms:created>
  <dcterms:modified xsi:type="dcterms:W3CDTF">2010-06-10T02:19:33Z</dcterms:modified>
</cp:coreProperties>
</file>