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6576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1943100" cy="5486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0EEE3B37-0D3A-4BE0-91CA-CA4BB36ADF4E}" type="datetimeFigureOut">
              <a:rPr lang="zh-TW" altLang="en-US" smtClean="0"/>
              <a:t>2012/5/30</a:t>
            </a:fld>
            <a:endParaRPr lang="zh-TW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zh-TW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B7A554D-40BF-439B-8067-5B8E2CE9747F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莊子逍遙</a:t>
            </a:r>
            <a:r>
              <a:rPr lang="zh-TW" altLang="zh-TW" sz="6000" dirty="0" smtClean="0">
                <a:latin typeface="標楷體" pitchFamily="65" charset="-120"/>
                <a:ea typeface="標楷體" pitchFamily="65" charset="-120"/>
              </a:rPr>
              <a:t>遊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03648" y="4149080"/>
            <a:ext cx="6400800" cy="1355576"/>
          </a:xfrm>
        </p:spPr>
        <p:txBody>
          <a:bodyPr/>
          <a:lstStyle/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主講：許端容教授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中文系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pPr algn="l"/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時間：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101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日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07704" y="332656"/>
            <a:ext cx="5544616" cy="803176"/>
          </a:xfrm>
        </p:spPr>
        <p:txBody>
          <a:bodyPr/>
          <a:lstStyle/>
          <a:p>
            <a:r>
              <a:rPr lang="zh-TW" altLang="zh-TW" dirty="0" smtClean="0">
                <a:latin typeface="標楷體" pitchFamily="65" charset="-120"/>
                <a:ea typeface="標楷體" pitchFamily="65" charset="-120"/>
              </a:rPr>
              <a:t>莊子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196752"/>
            <a:ext cx="8892480" cy="5184576"/>
          </a:xfrm>
        </p:spPr>
        <p:txBody>
          <a:bodyPr/>
          <a:lstStyle/>
          <a:p>
            <a:r>
              <a:rPr lang="en-US" altLang="zh-TW" sz="2400" dirty="0" smtClean="0"/>
              <a:t>1</a:t>
            </a:r>
            <a:r>
              <a:rPr lang="zh-TW" altLang="zh-TW" sz="2400" dirty="0" smtClean="0"/>
              <a:t>、時代：戰國中期約西元前三、四世紀﹙與孟子、</a:t>
            </a:r>
            <a:r>
              <a:rPr lang="zh-TW" altLang="zh-TW" sz="2400" dirty="0" smtClean="0"/>
              <a:t>梁</a:t>
            </a:r>
            <a:r>
              <a:rPr lang="en-US" altLang="zh-TW" sz="2400" dirty="0" smtClean="0"/>
              <a:t>   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</a:t>
            </a:r>
            <a:r>
              <a:rPr lang="zh-TW" altLang="zh-TW" sz="2400" dirty="0" smtClean="0"/>
              <a:t>惠</a:t>
            </a:r>
            <a:r>
              <a:rPr lang="zh-TW" altLang="zh-TW" sz="2400" dirty="0" smtClean="0"/>
              <a:t>王、齊宣王、湣王同時﹚</a:t>
            </a:r>
          </a:p>
          <a:p>
            <a:pPr>
              <a:buNone/>
            </a:pPr>
            <a:r>
              <a:rPr lang="en-US" altLang="zh-TW" sz="2400" dirty="0" smtClean="0"/>
              <a:t>         </a:t>
            </a:r>
            <a:r>
              <a:rPr lang="zh-TW" altLang="zh-TW" sz="2400" dirty="0" smtClean="0"/>
              <a:t>爭</a:t>
            </a:r>
            <a:r>
              <a:rPr lang="zh-TW" altLang="zh-TW" sz="2400" dirty="0" smtClean="0"/>
              <a:t>地以戰，殺人盈野；爭地以戰，殺人盈城。此</a:t>
            </a:r>
            <a:r>
              <a:rPr lang="zh-TW" altLang="zh-TW" sz="2400" dirty="0" smtClean="0"/>
              <a:t>所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</a:t>
            </a:r>
            <a:r>
              <a:rPr lang="zh-TW" altLang="zh-TW" sz="2400" dirty="0" smtClean="0"/>
              <a:t>謂</a:t>
            </a:r>
            <a:r>
              <a:rPr lang="zh-TW" altLang="zh-TW" sz="2400" dirty="0" smtClean="0"/>
              <a:t>率土地而食人肉，罪不容於死。故善戰者服上刑</a:t>
            </a:r>
            <a:r>
              <a:rPr lang="zh-TW" altLang="zh-TW" sz="2400" dirty="0" smtClean="0"/>
              <a:t>，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</a:t>
            </a:r>
            <a:r>
              <a:rPr lang="zh-TW" altLang="zh-TW" sz="2400" dirty="0" smtClean="0"/>
              <a:t>連</a:t>
            </a:r>
            <a:r>
              <a:rPr lang="zh-TW" altLang="zh-TW" sz="2400" dirty="0" smtClean="0"/>
              <a:t>諸侯者次之，辟草萊、任土地者次之</a:t>
            </a:r>
            <a:r>
              <a:rPr lang="zh-TW" altLang="zh-TW" sz="2400" dirty="0" smtClean="0"/>
              <a:t>。</a:t>
            </a:r>
            <a:r>
              <a:rPr lang="zh-TW" altLang="zh-TW" sz="2000" dirty="0" smtClean="0"/>
              <a:t>（《</a:t>
            </a:r>
            <a:r>
              <a:rPr lang="zh-TW" altLang="zh-TW" sz="2000" dirty="0" smtClean="0"/>
              <a:t>孟子 離婁》）</a:t>
            </a:r>
          </a:p>
          <a:p>
            <a:r>
              <a:rPr lang="en-US" altLang="zh-TW" sz="2400" dirty="0" smtClean="0"/>
              <a:t>2</a:t>
            </a:r>
            <a:r>
              <a:rPr lang="zh-TW" altLang="zh-TW" sz="2400" dirty="0" smtClean="0"/>
              <a:t>、人：道隱无名 宋國蒙人﹙河南商邱縣南二十五里小蒙城﹚</a:t>
            </a:r>
          </a:p>
          <a:p>
            <a:r>
              <a:rPr lang="en-US" altLang="zh-TW" sz="2400" dirty="0" smtClean="0"/>
              <a:t>3</a:t>
            </a:r>
            <a:r>
              <a:rPr lang="zh-TW" altLang="zh-TW" sz="2400" dirty="0" smtClean="0"/>
              <a:t>、書：內七篇 （</a:t>
            </a:r>
            <a:r>
              <a:rPr lang="en-US" altLang="zh-TW" sz="2400" dirty="0" smtClean="0"/>
              <a:t>1</a:t>
            </a:r>
            <a:r>
              <a:rPr lang="zh-TW" altLang="zh-TW" sz="2400" dirty="0" smtClean="0"/>
              <a:t>）、逍遙遊 （</a:t>
            </a:r>
            <a:r>
              <a:rPr lang="en-US" altLang="zh-TW" sz="2400" dirty="0" smtClean="0"/>
              <a:t>2</a:t>
            </a:r>
            <a:r>
              <a:rPr lang="zh-TW" altLang="zh-TW" sz="2400" dirty="0" smtClean="0"/>
              <a:t>）、齊物論 （</a:t>
            </a:r>
            <a:r>
              <a:rPr lang="en-US" altLang="zh-TW" sz="2400" dirty="0" smtClean="0"/>
              <a:t>3</a:t>
            </a:r>
            <a:r>
              <a:rPr lang="zh-TW" altLang="zh-TW" sz="2400" dirty="0" smtClean="0"/>
              <a:t>）、養生主 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                           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4</a:t>
            </a:r>
            <a:r>
              <a:rPr lang="zh-TW" altLang="zh-TW" sz="2400" dirty="0" smtClean="0"/>
              <a:t>）、人間世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5</a:t>
            </a:r>
            <a:r>
              <a:rPr lang="zh-TW" altLang="zh-TW" sz="2400" dirty="0" smtClean="0"/>
              <a:t>）、德充符 （</a:t>
            </a:r>
            <a:r>
              <a:rPr lang="en-US" altLang="zh-TW" sz="2400" dirty="0" smtClean="0"/>
              <a:t>6</a:t>
            </a:r>
            <a:r>
              <a:rPr lang="zh-TW" altLang="zh-TW" sz="2400" dirty="0" smtClean="0"/>
              <a:t>）、大宗師 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               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7</a:t>
            </a:r>
            <a:r>
              <a:rPr lang="zh-TW" altLang="zh-TW" sz="2400" dirty="0" smtClean="0"/>
              <a:t>）、應帝王 </a:t>
            </a:r>
          </a:p>
          <a:p>
            <a:pPr>
              <a:buNone/>
            </a:pPr>
            <a:r>
              <a:rPr lang="en-US" altLang="zh-TW" sz="2400" dirty="0" smtClean="0"/>
              <a:t>          </a:t>
            </a:r>
            <a:r>
              <a:rPr lang="zh-TW" altLang="zh-TW" sz="2000" dirty="0" smtClean="0"/>
              <a:t>外篇十五篇 </a:t>
            </a:r>
          </a:p>
          <a:p>
            <a:pPr>
              <a:buNone/>
            </a:pPr>
            <a:r>
              <a:rPr lang="en-US" altLang="zh-TW" sz="2000" dirty="0" smtClean="0"/>
              <a:t>            </a:t>
            </a:r>
            <a:r>
              <a:rPr lang="zh-TW" altLang="zh-TW" sz="2000" dirty="0" smtClean="0"/>
              <a:t>雜篇十一篇 </a:t>
            </a:r>
            <a:endParaRPr lang="en-US" altLang="zh-TW" sz="2000" dirty="0" smtClean="0"/>
          </a:p>
          <a:p>
            <a:pPr>
              <a:buNone/>
            </a:pPr>
            <a:r>
              <a:rPr lang="en-US" altLang="zh-TW" sz="2000" dirty="0" smtClean="0"/>
              <a:t> </a:t>
            </a:r>
            <a:r>
              <a:rPr lang="en-US" altLang="zh-TW" sz="2000" dirty="0" smtClean="0"/>
              <a:t>           </a:t>
            </a:r>
            <a:r>
              <a:rPr lang="zh-TW" altLang="zh-TW" sz="2000" dirty="0" smtClean="0"/>
              <a:t>計</a:t>
            </a:r>
            <a:r>
              <a:rPr lang="zh-TW" altLang="zh-TW" sz="2000" dirty="0" smtClean="0"/>
              <a:t>三十三篇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99592" y="1052736"/>
            <a:ext cx="7787208" cy="4752528"/>
          </a:xfrm>
        </p:spPr>
        <p:txBody>
          <a:bodyPr/>
          <a:lstStyle/>
          <a:p>
            <a:r>
              <a:rPr lang="en-US" altLang="zh-TW" sz="2800" dirty="0" smtClean="0"/>
              <a:t>1</a:t>
            </a:r>
            <a:r>
              <a:rPr lang="zh-TW" altLang="zh-TW" sz="2800" dirty="0" smtClean="0"/>
              <a:t>、探問逍遙的可能性</a:t>
            </a:r>
            <a:r>
              <a:rPr lang="zh-TW" altLang="zh-TW" sz="2800" dirty="0" smtClean="0"/>
              <a:t>？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</a:t>
            </a:r>
            <a:r>
              <a:rPr lang="en-US" altLang="zh-TW" sz="2800" dirty="0" smtClean="0"/>
              <a:t>      </a:t>
            </a:r>
            <a:r>
              <a:rPr lang="zh-TW" altLang="zh-TW" sz="2800" dirty="0" smtClean="0"/>
              <a:t>（自由自在</a:t>
            </a:r>
            <a:r>
              <a:rPr lang="zh-TW" altLang="zh-TW" sz="2800" dirty="0" smtClean="0"/>
              <a:t>的可能）</a:t>
            </a:r>
            <a:r>
              <a:rPr lang="en-US" altLang="zh-TW" sz="2800" dirty="0" smtClean="0"/>
              <a:t>	</a:t>
            </a:r>
            <a:endParaRPr lang="zh-TW" altLang="zh-TW" sz="2800" dirty="0" smtClean="0"/>
          </a:p>
          <a:p>
            <a:r>
              <a:rPr lang="en-US" altLang="zh-TW" sz="2800" dirty="0" smtClean="0"/>
              <a:t>2</a:t>
            </a:r>
            <a:r>
              <a:rPr lang="zh-TW" altLang="zh-TW" sz="2800" dirty="0" smtClean="0"/>
              <a:t>、逍遙何義？（自由自在）</a:t>
            </a:r>
          </a:p>
          <a:p>
            <a:r>
              <a:rPr lang="en-US" altLang="zh-TW" sz="2800" dirty="0" smtClean="0"/>
              <a:t>3</a:t>
            </a:r>
            <a:r>
              <a:rPr lang="zh-TW" altLang="zh-TW" sz="2800" dirty="0" smtClean="0"/>
              <a:t>、真實面對自己</a:t>
            </a:r>
          </a:p>
          <a:p>
            <a:pPr>
              <a:buNone/>
            </a:pPr>
            <a:r>
              <a:rPr lang="en-US" altLang="zh-TW" sz="2800" dirty="0" smtClean="0"/>
              <a:t>       </a:t>
            </a:r>
            <a:r>
              <a:rPr lang="zh-TW" altLang="zh-TW" sz="2800" dirty="0" smtClean="0"/>
              <a:t>（</a:t>
            </a:r>
            <a:r>
              <a:rPr lang="en-US" altLang="zh-TW" sz="2800" dirty="0" smtClean="0"/>
              <a:t>1</a:t>
            </a:r>
            <a:r>
              <a:rPr lang="zh-TW" altLang="zh-TW" sz="2800" dirty="0" smtClean="0"/>
              <a:t>）、我是</a:t>
            </a:r>
            <a:r>
              <a:rPr lang="zh-TW" altLang="zh-TW" sz="2800" dirty="0" smtClean="0"/>
              <a:t>誰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</a:t>
            </a:r>
            <a:r>
              <a:rPr lang="en-US" altLang="zh-TW" sz="2800" dirty="0" smtClean="0"/>
              <a:t>      </a:t>
            </a:r>
            <a:r>
              <a:rPr lang="zh-TW" altLang="zh-TW" sz="2800" dirty="0" smtClean="0"/>
              <a:t>（</a:t>
            </a:r>
            <a:r>
              <a:rPr lang="en-US" altLang="zh-TW" sz="2800" dirty="0" smtClean="0"/>
              <a:t>2</a:t>
            </a:r>
            <a:r>
              <a:rPr lang="zh-TW" altLang="zh-TW" sz="2800" dirty="0" smtClean="0"/>
              <a:t>）、我在哪</a:t>
            </a:r>
            <a:r>
              <a:rPr lang="zh-TW" altLang="zh-TW" sz="2800" dirty="0" smtClean="0"/>
              <a:t>裏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</a:t>
            </a:r>
            <a:r>
              <a:rPr lang="en-US" altLang="zh-TW" sz="2800" dirty="0" smtClean="0"/>
              <a:t>      </a:t>
            </a:r>
            <a:r>
              <a:rPr lang="zh-TW" altLang="zh-TW" sz="2800" dirty="0" smtClean="0"/>
              <a:t>（</a:t>
            </a:r>
            <a:r>
              <a:rPr lang="en-US" altLang="zh-TW" sz="2800" dirty="0" smtClean="0"/>
              <a:t>3</a:t>
            </a:r>
            <a:r>
              <a:rPr lang="zh-TW" altLang="zh-TW" sz="2800" dirty="0" smtClean="0"/>
              <a:t>）、我的</a:t>
            </a:r>
            <a:r>
              <a:rPr lang="zh-TW" altLang="zh-TW" sz="2800" dirty="0" smtClean="0"/>
              <a:t>存在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</a:t>
            </a:r>
            <a:r>
              <a:rPr lang="en-US" altLang="zh-TW" sz="2800" dirty="0" smtClean="0"/>
              <a:t>                  </a:t>
            </a:r>
            <a:r>
              <a:rPr lang="zh-TW" altLang="zh-TW" sz="2800" dirty="0" smtClean="0"/>
              <a:t>①</a:t>
            </a:r>
            <a:r>
              <a:rPr lang="zh-TW" altLang="zh-TW" sz="2800" dirty="0" smtClean="0"/>
              <a:t>真實的存在 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800" dirty="0" smtClean="0"/>
              <a:t> </a:t>
            </a:r>
            <a:r>
              <a:rPr lang="en-US" altLang="zh-TW" sz="2800" dirty="0" smtClean="0"/>
              <a:t>                  </a:t>
            </a:r>
            <a:r>
              <a:rPr lang="zh-TW" altLang="zh-TW" sz="2800" dirty="0" smtClean="0"/>
              <a:t>②</a:t>
            </a:r>
            <a:r>
              <a:rPr lang="zh-TW" altLang="zh-TW" sz="2800" dirty="0" smtClean="0"/>
              <a:t>真正的</a:t>
            </a:r>
            <a:r>
              <a:rPr lang="zh-TW" altLang="zh-TW" sz="2800" dirty="0" smtClean="0"/>
              <a:t>生活</a:t>
            </a:r>
            <a:endParaRPr lang="en-US" altLang="zh-TW" sz="2800" dirty="0" smtClean="0"/>
          </a:p>
          <a:p>
            <a:pPr>
              <a:buNone/>
            </a:pPr>
            <a:r>
              <a:rPr lang="en-US" altLang="zh-TW" sz="2200" dirty="0" smtClean="0"/>
              <a:t> </a:t>
            </a:r>
            <a:r>
              <a:rPr lang="en-US" altLang="zh-TW" sz="2200" dirty="0" smtClean="0"/>
              <a:t>      </a:t>
            </a:r>
            <a:endParaRPr lang="zh-TW" altLang="en-US"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908720"/>
            <a:ext cx="7772400" cy="5544616"/>
          </a:xfrm>
        </p:spPr>
        <p:txBody>
          <a:bodyPr/>
          <a:lstStyle/>
          <a:p>
            <a:pPr>
              <a:buNone/>
            </a:pPr>
            <a:r>
              <a:rPr lang="en-US" altLang="zh-TW" sz="2400" dirty="0" smtClean="0"/>
              <a:t>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4</a:t>
            </a:r>
            <a:r>
              <a:rPr lang="zh-TW" altLang="zh-TW" sz="2400" dirty="0" smtClean="0"/>
              <a:t>）、生死命題 （善生善死）</a:t>
            </a:r>
          </a:p>
          <a:p>
            <a:pPr>
              <a:buNone/>
            </a:pPr>
            <a:r>
              <a:rPr lang="en-US" altLang="zh-TW" sz="2400" dirty="0" smtClean="0"/>
              <a:t>   </a:t>
            </a:r>
            <a:r>
              <a:rPr lang="zh-TW" altLang="zh-TW" sz="2400" dirty="0" smtClean="0"/>
              <a:t>一受其成形，不亡以待盡。與物相刃相靡，其行進如馳，而莫之能止，不亦悲乎！終身役役而不見其成功，苶然疲役而不知其所歸，可不哀邪！人謂之不死，奚益！其形化，其心與之然，可不謂大哀乎？人之生也，固若是芒乎？其我獨芒，而人亦有不芒者乎</a:t>
            </a:r>
            <a:r>
              <a:rPr lang="zh-TW" altLang="zh-TW" sz="2400" dirty="0" smtClean="0"/>
              <a:t>？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                        </a:t>
            </a:r>
            <a:r>
              <a:rPr lang="zh-TW" altLang="zh-TW" sz="2400" dirty="0" smtClean="0"/>
              <a:t>（《</a:t>
            </a:r>
            <a:r>
              <a:rPr lang="zh-TW" altLang="zh-TW" sz="2400" dirty="0" smtClean="0"/>
              <a:t>莊子 齊物論》</a:t>
            </a:r>
            <a:r>
              <a:rPr lang="zh-TW" altLang="zh-TW" sz="2400" dirty="0" smtClean="0"/>
              <a:t>）</a:t>
            </a:r>
            <a:endParaRPr lang="en-US" altLang="zh-TW" sz="2400" dirty="0" smtClean="0"/>
          </a:p>
          <a:p>
            <a:pPr>
              <a:buNone/>
            </a:pPr>
            <a:r>
              <a:rPr lang="zh-TW" altLang="zh-TW" sz="2400" dirty="0" smtClean="0"/>
              <a:t>（</a:t>
            </a:r>
            <a:r>
              <a:rPr lang="en-US" altLang="zh-TW" sz="2400" dirty="0" smtClean="0"/>
              <a:t>5</a:t>
            </a:r>
            <a:r>
              <a:rPr lang="zh-TW" altLang="zh-TW" sz="2400" dirty="0" smtClean="0"/>
              <a:t>）、人的困境（不可奈何而安之若命）</a:t>
            </a:r>
          </a:p>
          <a:p>
            <a:pPr>
              <a:buNone/>
            </a:pPr>
            <a:r>
              <a:rPr lang="en-US" altLang="zh-TW" sz="2400" dirty="0" smtClean="0"/>
              <a:t>       </a:t>
            </a:r>
            <a:r>
              <a:rPr lang="zh-TW" altLang="zh-TW" sz="2400" dirty="0" smtClean="0"/>
              <a:t>①命②義</a:t>
            </a:r>
          </a:p>
          <a:p>
            <a:pPr>
              <a:buNone/>
            </a:pPr>
            <a:r>
              <a:rPr lang="en-US" altLang="zh-TW" sz="2400" dirty="0" smtClean="0"/>
              <a:t>    </a:t>
            </a:r>
            <a:r>
              <a:rPr lang="zh-TW" altLang="zh-TW" sz="2400" dirty="0" smtClean="0"/>
              <a:t>天下有大戒二：其一，命也；其一，義也。子之愛親，命也，不可解於心；臣之事君，義也，無適而非君也，無所逃於天地之間。是之謂大戒</a:t>
            </a:r>
            <a:r>
              <a:rPr lang="en-US" altLang="zh-TW" sz="2400" dirty="0" smtClean="0"/>
              <a:t>…</a:t>
            </a:r>
            <a:r>
              <a:rPr lang="zh-TW" altLang="zh-TW" sz="2400" dirty="0" smtClean="0"/>
              <a:t>知其不可奈何而安之若命，德之至也。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                                   </a:t>
            </a:r>
            <a:r>
              <a:rPr lang="zh-TW" altLang="zh-TW" sz="2400" dirty="0" smtClean="0"/>
              <a:t>（《莊子 人間世》）</a:t>
            </a:r>
          </a:p>
          <a:p>
            <a:pPr>
              <a:buNone/>
            </a:pPr>
            <a:endParaRPr lang="zh-TW" alt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11560" y="404664"/>
            <a:ext cx="8075240" cy="5544616"/>
          </a:xfrm>
        </p:spPr>
        <p:txBody>
          <a:bodyPr/>
          <a:lstStyle/>
          <a:p>
            <a:r>
              <a:rPr lang="en-US" altLang="zh-TW" sz="2400" dirty="0" smtClean="0"/>
              <a:t>4</a:t>
            </a:r>
            <a:r>
              <a:rPr lang="zh-TW" altLang="zh-TW" sz="2400" dirty="0" smtClean="0"/>
              <a:t>、莊子的逍遙遊—在相對的人世尋找絕對價值的可能性</a:t>
            </a:r>
          </a:p>
          <a:p>
            <a:pPr>
              <a:buNone/>
            </a:pPr>
            <a:r>
              <a:rPr lang="en-US" altLang="zh-TW" sz="2400" dirty="0" smtClean="0"/>
              <a:t>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1</a:t>
            </a:r>
            <a:r>
              <a:rPr lang="zh-TW" altLang="zh-TW" sz="2400" dirty="0" smtClean="0"/>
              <a:t>）</a:t>
            </a:r>
            <a:r>
              <a:rPr lang="zh-TW" altLang="zh-TW" sz="2400" dirty="0" smtClean="0"/>
              <a:t>有待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</a:t>
            </a:r>
            <a:r>
              <a:rPr lang="en-US" altLang="zh-TW" sz="2400" dirty="0" smtClean="0"/>
              <a:t>①</a:t>
            </a:r>
            <a:r>
              <a:rPr lang="zh-TW" altLang="zh-TW" sz="2400" dirty="0" smtClean="0"/>
              <a:t>故夫知效一官，行比一鄉，德合一君而徵一國者，</a:t>
            </a:r>
            <a:r>
              <a:rPr lang="zh-TW" altLang="zh-TW" sz="2400" dirty="0" smtClean="0"/>
              <a:t>其</a:t>
            </a:r>
            <a:r>
              <a:rPr lang="en-US" altLang="zh-TW" sz="2400" dirty="0" smtClean="0"/>
              <a:t> 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</a:t>
            </a:r>
            <a:r>
              <a:rPr lang="zh-TW" altLang="zh-TW" sz="2400" dirty="0" smtClean="0"/>
              <a:t>自視</a:t>
            </a:r>
            <a:r>
              <a:rPr lang="zh-TW" altLang="zh-TW" sz="2400" dirty="0" smtClean="0"/>
              <a:t>也亦若此矣</a:t>
            </a:r>
            <a:r>
              <a:rPr lang="zh-TW" altLang="zh-TW" sz="2400" dirty="0" smtClean="0"/>
              <a:t>。而</a:t>
            </a:r>
            <a:r>
              <a:rPr lang="zh-TW" altLang="zh-TW" sz="2400" dirty="0" smtClean="0"/>
              <a:t>宋榮子猶然笑之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</a:t>
            </a:r>
            <a:r>
              <a:rPr lang="zh-TW" altLang="zh-TW" sz="2400" dirty="0" smtClean="0"/>
              <a:t>②</a:t>
            </a:r>
            <a:r>
              <a:rPr lang="zh-TW" altLang="zh-TW" sz="2400" dirty="0" smtClean="0"/>
              <a:t>且舉世而譽之而不加勸，舉世而非之而不加沮，定</a:t>
            </a:r>
            <a:r>
              <a:rPr lang="en-US" altLang="zh-TW" sz="2400" dirty="0" smtClean="0"/>
              <a:t>    </a:t>
            </a:r>
            <a:endParaRPr lang="zh-TW" altLang="zh-TW" sz="2400" dirty="0" smtClean="0"/>
          </a:p>
          <a:p>
            <a:pPr>
              <a:buNone/>
            </a:pPr>
            <a:r>
              <a:rPr lang="en-US" altLang="zh-TW" sz="2400" dirty="0" smtClean="0"/>
              <a:t>           </a:t>
            </a:r>
            <a:r>
              <a:rPr lang="zh-TW" altLang="zh-TW" sz="2400" dirty="0" smtClean="0"/>
              <a:t>乎</a:t>
            </a:r>
            <a:r>
              <a:rPr lang="zh-TW" altLang="zh-TW" sz="2400" dirty="0" smtClean="0"/>
              <a:t>內外之分，辯乎榮辱之境，斯已矣。彼其於世未</a:t>
            </a:r>
            <a:r>
              <a:rPr lang="zh-TW" altLang="zh-TW" sz="2400" dirty="0" smtClean="0"/>
              <a:t>數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</a:t>
            </a:r>
            <a:r>
              <a:rPr lang="zh-TW" altLang="zh-TW" sz="2400" dirty="0" smtClean="0"/>
              <a:t>數</a:t>
            </a:r>
            <a:r>
              <a:rPr lang="zh-TW" altLang="zh-TW" sz="2400" dirty="0" smtClean="0"/>
              <a:t>然也。雖然，猶</a:t>
            </a:r>
            <a:r>
              <a:rPr lang="zh-TW" altLang="zh-TW" sz="2400" dirty="0" smtClean="0"/>
              <a:t>有未</a:t>
            </a:r>
            <a:r>
              <a:rPr lang="zh-TW" altLang="zh-TW" sz="2400" dirty="0" smtClean="0"/>
              <a:t>樹也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     </a:t>
            </a:r>
            <a:r>
              <a:rPr lang="zh-TW" altLang="zh-TW" sz="2400" dirty="0" smtClean="0"/>
              <a:t>③</a:t>
            </a:r>
            <a:r>
              <a:rPr lang="zh-TW" altLang="zh-TW" sz="2400" dirty="0" smtClean="0"/>
              <a:t>夫列子御風而行，泠然善也，旬有五日而後反。彼</a:t>
            </a:r>
            <a:r>
              <a:rPr lang="zh-TW" altLang="zh-TW" sz="2400" dirty="0" smtClean="0"/>
              <a:t>於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</a:t>
            </a:r>
            <a:r>
              <a:rPr lang="zh-TW" altLang="zh-TW" sz="2400" dirty="0" smtClean="0"/>
              <a:t>致福</a:t>
            </a:r>
            <a:r>
              <a:rPr lang="zh-TW" altLang="zh-TW" sz="2400" dirty="0" smtClean="0"/>
              <a:t>者</a:t>
            </a:r>
            <a:r>
              <a:rPr lang="zh-TW" altLang="zh-TW" sz="2400" dirty="0" smtClean="0"/>
              <a:t>，未</a:t>
            </a:r>
            <a:r>
              <a:rPr lang="zh-TW" altLang="zh-TW" sz="2400" dirty="0" smtClean="0"/>
              <a:t>數數然也。此雖免乎行，猶有所待者也</a:t>
            </a:r>
            <a:r>
              <a:rPr lang="zh-TW" altLang="zh-TW" sz="2400" dirty="0" smtClean="0"/>
              <a:t>。（</a:t>
            </a:r>
            <a:r>
              <a:rPr lang="en-US" altLang="zh-TW" sz="2400" dirty="0" smtClean="0"/>
              <a:t>2</a:t>
            </a:r>
            <a:r>
              <a:rPr lang="zh-TW" altLang="zh-TW" sz="2400" dirty="0" smtClean="0"/>
              <a:t>）無</a:t>
            </a:r>
            <a:r>
              <a:rPr lang="zh-TW" altLang="zh-TW" sz="2400" dirty="0" smtClean="0"/>
              <a:t>待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     </a:t>
            </a:r>
            <a:r>
              <a:rPr lang="zh-TW" altLang="zh-TW" sz="2400" dirty="0" smtClean="0"/>
              <a:t>④</a:t>
            </a:r>
            <a:r>
              <a:rPr lang="zh-TW" altLang="zh-TW" sz="2400" dirty="0" smtClean="0"/>
              <a:t>若夫乘天地之正，而御六氣之辯，以遊无窮者，彼</a:t>
            </a:r>
            <a:r>
              <a:rPr lang="zh-TW" altLang="zh-TW" sz="2400" dirty="0" smtClean="0"/>
              <a:t>且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</a:t>
            </a:r>
            <a:r>
              <a:rPr lang="zh-TW" altLang="zh-TW" sz="2400" dirty="0" smtClean="0"/>
              <a:t>惡</a:t>
            </a:r>
            <a:r>
              <a:rPr lang="zh-TW" altLang="zh-TW" sz="2400" dirty="0" smtClean="0"/>
              <a:t>乎待哉</a:t>
            </a:r>
            <a:r>
              <a:rPr lang="zh-TW" altLang="zh-TW" sz="2400" dirty="0" smtClean="0"/>
              <a:t>！故</a:t>
            </a:r>
            <a:r>
              <a:rPr lang="zh-TW" altLang="zh-TW" sz="2400" dirty="0" smtClean="0"/>
              <a:t>曰，至人无己，神人无功，聖人无名</a:t>
            </a:r>
            <a:r>
              <a:rPr lang="zh-TW" altLang="zh-TW" sz="2400" dirty="0" smtClean="0"/>
              <a:t>。</a:t>
            </a:r>
            <a:r>
              <a:rPr lang="en-US" altLang="zh-TW" sz="2400" dirty="0" smtClean="0"/>
              <a:t>                   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                                       </a:t>
            </a:r>
            <a:r>
              <a:rPr lang="zh-TW" altLang="zh-TW" sz="2400" dirty="0" smtClean="0"/>
              <a:t>（《</a:t>
            </a:r>
            <a:r>
              <a:rPr lang="zh-TW" altLang="zh-TW" sz="2400" dirty="0" smtClean="0"/>
              <a:t>莊子 逍遙遊》）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692696"/>
            <a:ext cx="7772400" cy="5403304"/>
          </a:xfrm>
        </p:spPr>
        <p:txBody>
          <a:bodyPr/>
          <a:lstStyle/>
          <a:p>
            <a:r>
              <a:rPr lang="en-US" altLang="zh-TW" sz="2400" dirty="0" smtClean="0"/>
              <a:t>5</a:t>
            </a:r>
            <a:r>
              <a:rPr lang="zh-TW" altLang="zh-TW" sz="2400" dirty="0" smtClean="0"/>
              <a:t>、齊物論—（</a:t>
            </a:r>
            <a:r>
              <a:rPr lang="en-US" altLang="zh-TW" sz="2400" dirty="0" smtClean="0"/>
              <a:t>1</a:t>
            </a:r>
            <a:r>
              <a:rPr lang="zh-TW" altLang="zh-TW" sz="2400" dirty="0" smtClean="0"/>
              <a:t>）論‧物齊</a:t>
            </a:r>
          </a:p>
          <a:p>
            <a:pPr>
              <a:buNone/>
            </a:pPr>
            <a:r>
              <a:rPr lang="en-US" altLang="zh-TW" sz="2400" dirty="0" smtClean="0"/>
              <a:t>                      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2</a:t>
            </a:r>
            <a:r>
              <a:rPr lang="zh-TW" altLang="zh-TW" sz="2400" dirty="0" smtClean="0"/>
              <a:t>）齊‧物論</a:t>
            </a:r>
          </a:p>
          <a:p>
            <a:pPr>
              <a:buNone/>
            </a:pPr>
            <a:r>
              <a:rPr lang="en-US" altLang="zh-TW" sz="2400" dirty="0" smtClean="0"/>
              <a:t>  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1</a:t>
            </a:r>
            <a:r>
              <a:rPr lang="zh-TW" altLang="zh-TW" sz="2400" dirty="0" smtClean="0"/>
              <a:t>）天籟  吾喪我、怒者其誰？咸其自取（根源</a:t>
            </a:r>
            <a:r>
              <a:rPr lang="zh-TW" altLang="zh-TW" sz="2400" dirty="0" smtClean="0"/>
              <a:t>是</a:t>
            </a:r>
            <a:r>
              <a:rPr lang="en-US" altLang="zh-TW" sz="2400" dirty="0" smtClean="0"/>
              <a:t>  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2</a:t>
            </a:r>
            <a:r>
              <a:rPr lang="zh-TW" altLang="zh-TW" sz="2400" dirty="0" smtClean="0"/>
              <a:t>）與天地並生、萬物為一</a:t>
            </a:r>
          </a:p>
          <a:p>
            <a:pPr>
              <a:buNone/>
            </a:pPr>
            <a:r>
              <a:rPr lang="en-US" altLang="zh-TW" sz="2400" dirty="0" smtClean="0"/>
              <a:t>               </a:t>
            </a:r>
            <a:r>
              <a:rPr lang="zh-TW" altLang="zh-TW" sz="2400" dirty="0" smtClean="0"/>
              <a:t>天下</a:t>
            </a:r>
            <a:r>
              <a:rPr lang="zh-TW" altLang="zh-TW" sz="2400" dirty="0" smtClean="0"/>
              <a:t>莫大于秋毫之末，而大山為小；莫壽於殤子</a:t>
            </a:r>
            <a:r>
              <a:rPr lang="zh-TW" altLang="zh-TW" sz="2400" dirty="0" smtClean="0"/>
              <a:t>，</a:t>
            </a:r>
            <a:r>
              <a:rPr lang="en-US" altLang="zh-TW" sz="2400" dirty="0" smtClean="0"/>
              <a:t>     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  </a:t>
            </a:r>
            <a:r>
              <a:rPr lang="zh-TW" altLang="zh-TW" sz="2400" dirty="0" smtClean="0"/>
              <a:t>而</a:t>
            </a:r>
            <a:r>
              <a:rPr lang="zh-TW" altLang="zh-TW" sz="2400" dirty="0" smtClean="0"/>
              <a:t>彭祖為夭。</a:t>
            </a:r>
            <a:r>
              <a:rPr lang="zh-TW" altLang="zh-TW" sz="2400" dirty="0" smtClean="0"/>
              <a:t>天地與</a:t>
            </a:r>
            <a:r>
              <a:rPr lang="zh-TW" altLang="zh-TW" sz="2400" dirty="0" smtClean="0"/>
              <a:t>我並生，萬物與我為一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 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3</a:t>
            </a:r>
            <a:r>
              <a:rPr lang="zh-TW" altLang="zh-TW" sz="2400" dirty="0" smtClean="0"/>
              <a:t>）不譴是非</a:t>
            </a:r>
          </a:p>
          <a:p>
            <a:pPr>
              <a:buNone/>
            </a:pPr>
            <a:r>
              <a:rPr lang="en-US" altLang="zh-TW" sz="2400" dirty="0" smtClean="0"/>
              <a:t>  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4</a:t>
            </a:r>
            <a:r>
              <a:rPr lang="zh-TW" altLang="zh-TW" sz="2400" dirty="0" smtClean="0"/>
              <a:t>）物化</a:t>
            </a:r>
          </a:p>
          <a:p>
            <a:pPr>
              <a:buNone/>
            </a:pPr>
            <a:r>
              <a:rPr lang="en-US" altLang="zh-TW" sz="2400" dirty="0" smtClean="0"/>
              <a:t>               </a:t>
            </a:r>
            <a:r>
              <a:rPr lang="zh-TW" altLang="zh-TW" sz="2400" dirty="0" smtClean="0"/>
              <a:t>昔</a:t>
            </a:r>
            <a:r>
              <a:rPr lang="zh-TW" altLang="zh-TW" sz="2400" dirty="0" smtClean="0"/>
              <a:t>者莊周夢胡蝶，栩栩然胡蝶也，自喻適志！</a:t>
            </a:r>
            <a:r>
              <a:rPr lang="zh-TW" altLang="zh-TW" sz="2400" dirty="0" smtClean="0"/>
              <a:t>不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  </a:t>
            </a:r>
            <a:r>
              <a:rPr lang="zh-TW" altLang="zh-TW" sz="2400" dirty="0" smtClean="0"/>
              <a:t>知</a:t>
            </a:r>
            <a:r>
              <a:rPr lang="zh-TW" altLang="zh-TW" sz="2400" dirty="0" smtClean="0"/>
              <a:t>周也。俄然覺，</a:t>
            </a:r>
            <a:r>
              <a:rPr lang="zh-TW" altLang="zh-TW" sz="2400" dirty="0" smtClean="0"/>
              <a:t>則蘧</a:t>
            </a:r>
            <a:r>
              <a:rPr lang="zh-TW" altLang="zh-TW" sz="2400" dirty="0" smtClean="0"/>
              <a:t>蘧然周也。不知周之夢</a:t>
            </a:r>
            <a:r>
              <a:rPr lang="zh-TW" altLang="zh-TW" sz="2400" dirty="0" smtClean="0"/>
              <a:t>為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  </a:t>
            </a:r>
            <a:r>
              <a:rPr lang="zh-TW" altLang="zh-TW" sz="2400" dirty="0" smtClean="0"/>
              <a:t>胡蝶</a:t>
            </a:r>
            <a:r>
              <a:rPr lang="zh-TW" altLang="zh-TW" sz="2400" dirty="0" smtClean="0"/>
              <a:t>與，胡蝶之夢為周與？周與胡蝶，</a:t>
            </a:r>
            <a:r>
              <a:rPr lang="zh-TW" altLang="zh-TW" sz="2400" dirty="0" smtClean="0"/>
              <a:t>則必</a:t>
            </a:r>
            <a:r>
              <a:rPr lang="zh-TW" altLang="zh-TW" sz="2400" dirty="0" smtClean="0"/>
              <a:t>有</a:t>
            </a:r>
            <a:r>
              <a:rPr lang="zh-TW" altLang="zh-TW" sz="2400" dirty="0" smtClean="0"/>
              <a:t>分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  </a:t>
            </a:r>
            <a:r>
              <a:rPr lang="zh-TW" altLang="zh-TW" sz="2400" dirty="0" smtClean="0"/>
              <a:t>矣</a:t>
            </a:r>
            <a:r>
              <a:rPr lang="zh-TW" altLang="zh-TW" sz="2400" dirty="0" smtClean="0"/>
              <a:t>。此之謂「物化」。（《莊子 齊物論》）</a:t>
            </a:r>
            <a:endParaRPr lang="zh-TW" alt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14400" y="620688"/>
            <a:ext cx="7772400" cy="5475312"/>
          </a:xfrm>
        </p:spPr>
        <p:txBody>
          <a:bodyPr/>
          <a:lstStyle/>
          <a:p>
            <a:r>
              <a:rPr lang="en-US" altLang="zh-TW" sz="2400" dirty="0" smtClean="0"/>
              <a:t>6</a:t>
            </a:r>
            <a:r>
              <a:rPr lang="zh-TW" altLang="zh-TW" sz="2400" dirty="0" smtClean="0"/>
              <a:t>、養生主—涵養生命</a:t>
            </a:r>
          </a:p>
          <a:p>
            <a:pPr>
              <a:buNone/>
            </a:pPr>
            <a:r>
              <a:rPr lang="en-US" altLang="zh-TW" sz="2400" dirty="0" smtClean="0"/>
              <a:t> 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1</a:t>
            </a:r>
            <a:r>
              <a:rPr lang="zh-TW" altLang="zh-TW" sz="2400" dirty="0" smtClean="0"/>
              <a:t>）緣督以為經</a:t>
            </a:r>
          </a:p>
          <a:p>
            <a:pPr>
              <a:buNone/>
            </a:pPr>
            <a:r>
              <a:rPr lang="en-US" altLang="zh-TW" sz="2400" dirty="0" smtClean="0"/>
              <a:t>             </a:t>
            </a:r>
            <a:r>
              <a:rPr lang="zh-TW" altLang="zh-TW" sz="2400" dirty="0" smtClean="0"/>
              <a:t>吾</a:t>
            </a:r>
            <a:r>
              <a:rPr lang="zh-TW" altLang="zh-TW" sz="2400" dirty="0" smtClean="0"/>
              <a:t>生也有涯，而知也無涯。以有涯隨無涯，殆已</a:t>
            </a:r>
            <a:r>
              <a:rPr lang="zh-TW" altLang="zh-TW" sz="2400" dirty="0" smtClean="0"/>
              <a:t>；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</a:t>
            </a:r>
            <a:r>
              <a:rPr lang="zh-TW" altLang="zh-TW" sz="2400" dirty="0" smtClean="0"/>
              <a:t>以</a:t>
            </a:r>
            <a:r>
              <a:rPr lang="zh-TW" altLang="zh-TW" sz="2400" dirty="0" smtClean="0"/>
              <a:t>而為知者，殆</a:t>
            </a:r>
            <a:r>
              <a:rPr lang="zh-TW" altLang="zh-TW" sz="2400" dirty="0" smtClean="0"/>
              <a:t>而已矣</a:t>
            </a:r>
            <a:r>
              <a:rPr lang="zh-TW" altLang="zh-TW" sz="2400" dirty="0" smtClean="0"/>
              <a:t>。為善无近名，為惡無</a:t>
            </a:r>
            <a:r>
              <a:rPr lang="zh-TW" altLang="zh-TW" sz="2400" dirty="0" smtClean="0"/>
              <a:t>近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</a:t>
            </a:r>
            <a:r>
              <a:rPr lang="zh-TW" altLang="zh-TW" sz="2400" dirty="0" smtClean="0"/>
              <a:t>刑</a:t>
            </a:r>
            <a:r>
              <a:rPr lang="zh-TW" altLang="zh-TW" sz="2400" dirty="0" smtClean="0"/>
              <a:t>。緣督以為經，可以保身，可以全生，可</a:t>
            </a:r>
          </a:p>
          <a:p>
            <a:pPr>
              <a:buNone/>
            </a:pPr>
            <a:r>
              <a:rPr lang="en-US" altLang="zh-TW" sz="2400" dirty="0" smtClean="0"/>
              <a:t>             </a:t>
            </a:r>
            <a:r>
              <a:rPr lang="zh-TW" altLang="zh-TW" sz="2400" dirty="0" smtClean="0"/>
              <a:t>以</a:t>
            </a:r>
            <a:r>
              <a:rPr lang="zh-TW" altLang="zh-TW" sz="2400" dirty="0" smtClean="0"/>
              <a:t>養親，可以盡年。（《莊子 養生主》）</a:t>
            </a:r>
          </a:p>
          <a:p>
            <a:pPr>
              <a:buNone/>
            </a:pPr>
            <a:r>
              <a:rPr lang="en-US" altLang="zh-TW" sz="2400" dirty="0" smtClean="0"/>
              <a:t> 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2</a:t>
            </a:r>
            <a:r>
              <a:rPr lang="zh-TW" altLang="zh-TW" sz="2400" dirty="0" smtClean="0"/>
              <a:t>）庖丁解牛</a:t>
            </a:r>
            <a:r>
              <a:rPr lang="en-US" altLang="zh-TW" sz="2400" dirty="0" smtClean="0"/>
              <a:t>  </a:t>
            </a:r>
            <a:r>
              <a:rPr lang="zh-TW" altLang="zh-TW" sz="2400" dirty="0" smtClean="0"/>
              <a:t>①官知止而神欲行②以無厚入有</a:t>
            </a:r>
            <a:r>
              <a:rPr lang="zh-TW" altLang="zh-TW" sz="2400" dirty="0" smtClean="0"/>
              <a:t>間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</a:t>
            </a:r>
            <a:r>
              <a:rPr lang="zh-TW" altLang="zh-TW" sz="2400" dirty="0" smtClean="0"/>
              <a:t>（</a:t>
            </a:r>
            <a:r>
              <a:rPr lang="zh-TW" altLang="zh-TW" sz="2400" dirty="0" smtClean="0"/>
              <a:t>遊刃有餘</a:t>
            </a:r>
            <a:r>
              <a:rPr lang="zh-TW" altLang="zh-TW" sz="2400" dirty="0" smtClean="0"/>
              <a:t>）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3</a:t>
            </a:r>
            <a:r>
              <a:rPr lang="zh-TW" altLang="zh-TW" sz="2400" dirty="0" smtClean="0"/>
              <a:t>）安時處順，哀樂不能</a:t>
            </a:r>
            <a:r>
              <a:rPr lang="zh-TW" altLang="zh-TW" sz="2400" dirty="0" smtClean="0"/>
              <a:t>入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4</a:t>
            </a:r>
            <a:r>
              <a:rPr lang="zh-TW" altLang="zh-TW" sz="2400" dirty="0" smtClean="0"/>
              <a:t>）薪傳 </a:t>
            </a:r>
          </a:p>
          <a:p>
            <a:pPr>
              <a:buNone/>
            </a:pPr>
            <a:r>
              <a:rPr lang="en-US" altLang="zh-TW" sz="2400" dirty="0" smtClean="0"/>
              <a:t>              </a:t>
            </a:r>
            <a:r>
              <a:rPr lang="zh-TW" altLang="zh-TW" sz="2400" dirty="0" smtClean="0"/>
              <a:t>指</a:t>
            </a:r>
            <a:r>
              <a:rPr lang="zh-TW" altLang="zh-TW" sz="2400" dirty="0" smtClean="0"/>
              <a:t>窮於為薪，火傳也，不知其盡也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                              </a:t>
            </a:r>
            <a:r>
              <a:rPr lang="zh-TW" altLang="zh-TW" sz="2400" dirty="0" smtClean="0"/>
              <a:t>（《</a:t>
            </a:r>
            <a:r>
              <a:rPr lang="zh-TW" altLang="zh-TW" sz="2400" dirty="0" smtClean="0"/>
              <a:t>莊子‧養生主》）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340768"/>
            <a:ext cx="7772400" cy="4464496"/>
          </a:xfrm>
        </p:spPr>
        <p:txBody>
          <a:bodyPr/>
          <a:lstStyle/>
          <a:p>
            <a:r>
              <a:rPr lang="en-US" altLang="zh-TW" sz="2400" dirty="0" smtClean="0"/>
              <a:t>7</a:t>
            </a:r>
            <a:r>
              <a:rPr lang="zh-TW" altLang="zh-TW" sz="2400" dirty="0" smtClean="0"/>
              <a:t>、逍遙的功夫義（凝神</a:t>
            </a:r>
            <a:r>
              <a:rPr lang="zh-TW" altLang="zh-TW" sz="2400" dirty="0" smtClean="0"/>
              <a:t>）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1</a:t>
            </a:r>
            <a:r>
              <a:rPr lang="zh-TW" altLang="zh-TW" sz="2400" dirty="0" smtClean="0"/>
              <a:t>）坐忘 </a:t>
            </a:r>
          </a:p>
          <a:p>
            <a:pPr>
              <a:buNone/>
            </a:pPr>
            <a:r>
              <a:rPr lang="en-US" altLang="zh-TW" sz="2400" dirty="0" smtClean="0"/>
              <a:t>             </a:t>
            </a:r>
            <a:r>
              <a:rPr lang="zh-TW" altLang="zh-TW" sz="2400" dirty="0" smtClean="0"/>
              <a:t>墮肢體，黜聰明，離形去知，同於大通，此謂</a:t>
            </a:r>
            <a:r>
              <a:rPr lang="zh-TW" altLang="zh-TW" sz="2400" dirty="0" smtClean="0"/>
              <a:t>坐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</a:t>
            </a:r>
            <a:r>
              <a:rPr lang="zh-TW" altLang="zh-TW" sz="2400" dirty="0" smtClean="0"/>
              <a:t>忘</a:t>
            </a:r>
            <a:r>
              <a:rPr lang="zh-TW" altLang="zh-TW" sz="2400" dirty="0" smtClean="0"/>
              <a:t>。（《莊子 大宗師》）</a:t>
            </a:r>
          </a:p>
          <a:p>
            <a:pPr>
              <a:buNone/>
            </a:pPr>
            <a:r>
              <a:rPr lang="en-US" altLang="zh-TW" sz="2400" dirty="0" smtClean="0"/>
              <a:t>    </a:t>
            </a:r>
            <a:r>
              <a:rPr lang="zh-TW" altLang="zh-TW" sz="2400" dirty="0" smtClean="0"/>
              <a:t>（</a:t>
            </a:r>
            <a:r>
              <a:rPr lang="en-US" altLang="zh-TW" sz="2400" dirty="0" smtClean="0"/>
              <a:t>2</a:t>
            </a:r>
            <a:r>
              <a:rPr lang="zh-TW" altLang="zh-TW" sz="2400" dirty="0" smtClean="0"/>
              <a:t>）心齋 </a:t>
            </a:r>
          </a:p>
          <a:p>
            <a:pPr>
              <a:buNone/>
            </a:pPr>
            <a:r>
              <a:rPr lang="en-US" altLang="zh-TW" sz="2400" dirty="0" smtClean="0"/>
              <a:t>            </a:t>
            </a:r>
            <a:r>
              <a:rPr lang="zh-TW" altLang="zh-TW" sz="2400" dirty="0" smtClean="0"/>
              <a:t>若</a:t>
            </a:r>
            <a:r>
              <a:rPr lang="zh-TW" altLang="zh-TW" sz="2400" dirty="0" smtClean="0"/>
              <a:t>一志，无聽之以耳而聽之以心，无聽之以心</a:t>
            </a:r>
            <a:r>
              <a:rPr lang="zh-TW" altLang="zh-TW" sz="2400" dirty="0" smtClean="0"/>
              <a:t>而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</a:t>
            </a:r>
            <a:r>
              <a:rPr lang="zh-TW" altLang="zh-TW" sz="2400" dirty="0" smtClean="0"/>
              <a:t>聽</a:t>
            </a:r>
            <a:r>
              <a:rPr lang="zh-TW" altLang="zh-TW" sz="2400" dirty="0" smtClean="0"/>
              <a:t>之以氣！耳止於聽</a:t>
            </a:r>
            <a:r>
              <a:rPr lang="zh-TW" altLang="zh-TW" sz="2400" dirty="0" smtClean="0"/>
              <a:t>，心</a:t>
            </a:r>
            <a:r>
              <a:rPr lang="zh-TW" altLang="zh-TW" sz="2400" dirty="0" smtClean="0"/>
              <a:t>止於符。氣也者，虛</a:t>
            </a:r>
            <a:r>
              <a:rPr lang="zh-TW" altLang="zh-TW" sz="2400" dirty="0" smtClean="0"/>
              <a:t>而</a:t>
            </a:r>
            <a:r>
              <a:rPr lang="en-US" altLang="zh-TW" sz="2400" dirty="0" smtClean="0"/>
              <a:t> </a:t>
            </a:r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</a:t>
            </a:r>
            <a:r>
              <a:rPr lang="zh-TW" altLang="zh-TW" sz="2400" dirty="0" smtClean="0"/>
              <a:t>待</a:t>
            </a:r>
            <a:r>
              <a:rPr lang="zh-TW" altLang="zh-TW" sz="2400" dirty="0" smtClean="0"/>
              <a:t>物者也。唯道集虛。虛者，心齋也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>
              <a:buNone/>
            </a:pPr>
            <a:r>
              <a:rPr lang="en-US" altLang="zh-TW" sz="2400" dirty="0" smtClean="0"/>
              <a:t> </a:t>
            </a:r>
            <a:r>
              <a:rPr lang="en-US" altLang="zh-TW" sz="2400" dirty="0" smtClean="0"/>
              <a:t>                                                            </a:t>
            </a:r>
            <a:r>
              <a:rPr lang="zh-TW" altLang="zh-TW" sz="2400" dirty="0" smtClean="0"/>
              <a:t>（《</a:t>
            </a:r>
            <a:r>
              <a:rPr lang="zh-TW" altLang="zh-TW" sz="2400" dirty="0" smtClean="0"/>
              <a:t>莊子 </a:t>
            </a:r>
            <a:r>
              <a:rPr lang="zh-TW" altLang="zh-TW" sz="2400" dirty="0" smtClean="0"/>
              <a:t>人間</a:t>
            </a:r>
            <a:r>
              <a:rPr lang="zh-TW" altLang="zh-TW" sz="2400" dirty="0" smtClean="0"/>
              <a:t>世》）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佈景主題2">
  <a:themeElements>
    <a:clrScheme name="Office 佈景主題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佈景主題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佈景主題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佈景主題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佈景主題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99C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CAE2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佈景主題2</Template>
  <TotalTime>65</TotalTime>
  <Words>1105</Words>
  <Application>Microsoft Office PowerPoint</Application>
  <PresentationFormat>如螢幕大小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佈景主題2</vt:lpstr>
      <vt:lpstr>莊子逍遙遊</vt:lpstr>
      <vt:lpstr>莊子</vt:lpstr>
      <vt:lpstr>投影片 3</vt:lpstr>
      <vt:lpstr>投影片 4</vt:lpstr>
      <vt:lpstr>投影片 5</vt:lpstr>
      <vt:lpstr>投影片 6</vt:lpstr>
      <vt:lpstr>投影片 7</vt:lpstr>
      <vt:lpstr>投影片 8</vt:lpstr>
    </vt:vector>
  </TitlesOfParts>
  <Company>pccu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莊子逍遙遊</dc:title>
  <dc:creator>7603665</dc:creator>
  <cp:lastModifiedBy>7603665</cp:lastModifiedBy>
  <cp:revision>7</cp:revision>
  <dcterms:created xsi:type="dcterms:W3CDTF">2012-05-30T05:54:01Z</dcterms:created>
  <dcterms:modified xsi:type="dcterms:W3CDTF">2012-05-30T06:59:09Z</dcterms:modified>
</cp:coreProperties>
</file>