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62" r:id="rId3"/>
    <p:sldId id="263" r:id="rId4"/>
    <p:sldId id="264" r:id="rId5"/>
    <p:sldId id="265"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58" r:id="rId27"/>
    <p:sldId id="259" r:id="rId28"/>
    <p:sldId id="260" r:id="rId29"/>
    <p:sldId id="261" r:id="rId30"/>
    <p:sldId id="290" r:id="rId31"/>
    <p:sldId id="291" r:id="rId32"/>
    <p:sldId id="292" r:id="rId33"/>
    <p:sldId id="289" r:id="rId34"/>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9966"/>
    <a:srgbClr val="ABD1EB"/>
    <a:srgbClr val="A0C1E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260" y="-19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EFC6F3-4CB2-4121-BED7-58EA183601CE}" type="datetimeFigureOut">
              <a:rPr lang="zh-TW" altLang="en-US" smtClean="0"/>
              <a:pPr/>
              <a:t>2015/8/24</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39DACD-4F03-4CA4-9E57-3B0E187318F3}"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3A39DACD-4F03-4CA4-9E57-3B0E187318F3}" type="slidenum">
              <a:rPr lang="zh-TW" altLang="en-US" smtClean="0"/>
              <a:pPr/>
              <a:t>31</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A1CB62C3-855E-4116-9940-D3A24D7D488B}" type="datetime1">
              <a:rPr lang="zh-TW" altLang="en-US" smtClean="0"/>
              <a:pPr/>
              <a:t>2015/8/24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D0BE1F7-B63C-4A39-86B9-EB7D3ACA7D25}"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E8FDA23A-5BBD-4170-9703-CEC04A6250A7}" type="datetime1">
              <a:rPr lang="zh-TW" altLang="en-US" smtClean="0"/>
              <a:pPr/>
              <a:t>2015/8/24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D0BE1F7-B63C-4A39-86B9-EB7D3ACA7D25}"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AD934823-6875-443B-BBF0-B273EFB0C859}" type="datetime1">
              <a:rPr lang="zh-TW" altLang="en-US" smtClean="0"/>
              <a:pPr/>
              <a:t>2015/8/24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D0BE1F7-B63C-4A39-86B9-EB7D3ACA7D25}"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2E94743F-3536-479F-A433-02AD74FCFC17}" type="datetime1">
              <a:rPr lang="zh-TW" altLang="en-US" smtClean="0"/>
              <a:pPr/>
              <a:t>2015/8/24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D0BE1F7-B63C-4A39-86B9-EB7D3ACA7D25}"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48DB14A9-C2A6-499E-8ECB-73D25F8F9414}" type="datetime1">
              <a:rPr lang="zh-TW" altLang="en-US" smtClean="0"/>
              <a:pPr/>
              <a:t>2015/8/24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D0BE1F7-B63C-4A39-86B9-EB7D3ACA7D25}"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CB6C9F08-9D51-4236-BAD1-E5FFB1FC5918}" type="datetime1">
              <a:rPr lang="zh-TW" altLang="en-US" smtClean="0"/>
              <a:pPr/>
              <a:t>2015/8/24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D0BE1F7-B63C-4A39-86B9-EB7D3ACA7D25}"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1D425DDF-F3D6-4FCB-A6F3-EB715FDFC9FC}" type="datetime1">
              <a:rPr lang="zh-TW" altLang="en-US" smtClean="0"/>
              <a:pPr/>
              <a:t>2015/8/24</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5D0BE1F7-B63C-4A39-86B9-EB7D3ACA7D25}"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23579174-C8B0-4611-8FFB-8B1F3A2CBBE2}" type="datetime1">
              <a:rPr lang="zh-TW" altLang="en-US" smtClean="0"/>
              <a:pPr/>
              <a:t>2015/8/24</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5D0BE1F7-B63C-4A39-86B9-EB7D3ACA7D25}"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0A131946-BADA-4FFC-B764-43D7A220F12F}" type="datetime1">
              <a:rPr lang="zh-TW" altLang="en-US" smtClean="0"/>
              <a:pPr/>
              <a:t>2015/8/24</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5D0BE1F7-B63C-4A39-86B9-EB7D3ACA7D25}"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F1BFC923-8278-49D2-9CDA-ED4DEF7880B3}" type="datetime1">
              <a:rPr lang="zh-TW" altLang="en-US" smtClean="0"/>
              <a:pPr/>
              <a:t>2015/8/24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D0BE1F7-B63C-4A39-86B9-EB7D3ACA7D25}"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71A260A2-A6DB-420F-942C-A6488AB74A03}" type="datetime1">
              <a:rPr lang="zh-TW" altLang="en-US" smtClean="0"/>
              <a:pPr/>
              <a:t>2015/8/24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D0BE1F7-B63C-4A39-86B9-EB7D3ACA7D25}"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BD1EB"/>
        </a:solid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46E3AE-BA9D-4923-86A9-776A6DED9508}" type="datetime1">
              <a:rPr lang="zh-TW" altLang="en-US" smtClean="0"/>
              <a:pPr/>
              <a:t>2015/8/24</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0BE1F7-B63C-4A39-86B9-EB7D3ACA7D25}"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p:cNvSpPr/>
          <p:nvPr/>
        </p:nvSpPr>
        <p:spPr>
          <a:xfrm>
            <a:off x="611560" y="2060848"/>
            <a:ext cx="7920880" cy="20882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ctrTitle"/>
          </p:nvPr>
        </p:nvSpPr>
        <p:spPr>
          <a:xfrm>
            <a:off x="-108520" y="1988840"/>
            <a:ext cx="9505056" cy="2232248"/>
          </a:xfrm>
        </p:spPr>
        <p:txBody>
          <a:bodyPr>
            <a:normAutofit/>
          </a:bodyPr>
          <a:lstStyle/>
          <a:p>
            <a:r>
              <a:rPr lang="en-US" altLang="zh-TW" sz="3400" b="1" dirty="0" smtClean="0">
                <a:latin typeface="微軟正黑體" pitchFamily="34" charset="-120"/>
                <a:ea typeface="微軟正黑體" pitchFamily="34" charset="-120"/>
              </a:rPr>
              <a:t>Gale MLA International Bibliography</a:t>
            </a:r>
            <a:br>
              <a:rPr lang="en-US" altLang="zh-TW" sz="3400" b="1" dirty="0" smtClean="0">
                <a:latin typeface="微軟正黑體" pitchFamily="34" charset="-120"/>
                <a:ea typeface="微軟正黑體" pitchFamily="34" charset="-120"/>
              </a:rPr>
            </a:br>
            <a:r>
              <a:rPr lang="zh-TW" altLang="en-US" sz="3400" b="1" dirty="0" smtClean="0">
                <a:latin typeface="微軟正黑體" pitchFamily="34" charset="-120"/>
                <a:ea typeface="微軟正黑體" pitchFamily="34" charset="-120"/>
              </a:rPr>
              <a:t>使用操作</a:t>
            </a:r>
            <a:r>
              <a:rPr lang="zh-TW" altLang="en-US" sz="3400" b="1" dirty="0" smtClean="0">
                <a:latin typeface="微軟正黑體" pitchFamily="34" charset="-120"/>
                <a:ea typeface="微軟正黑體" pitchFamily="34" charset="-120"/>
              </a:rPr>
              <a:t>手冊</a:t>
            </a:r>
            <a:endParaRPr lang="zh-TW" altLang="en-US" sz="3400" b="1" dirty="0">
              <a:latin typeface="微軟正黑體" pitchFamily="34" charset="-120"/>
              <a:ea typeface="微軟正黑體" pitchFamily="34" charset="-120"/>
            </a:endParaRPr>
          </a:p>
        </p:txBody>
      </p:sp>
      <p:sp>
        <p:nvSpPr>
          <p:cNvPr id="5" name="投影片編號版面配置區 4"/>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1</a:t>
            </a:fld>
            <a:endParaRPr lang="zh-TW" altLang="en-US" b="1"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10</a:t>
            </a:fld>
            <a:endParaRPr lang="zh-TW" altLang="en-US" sz="2400" b="1" dirty="0">
              <a:solidFill>
                <a:schemeClr val="tx1"/>
              </a:solidFill>
            </a:endParaRPr>
          </a:p>
        </p:txBody>
      </p:sp>
      <p:pic>
        <p:nvPicPr>
          <p:cNvPr id="6146" name="Picture 2"/>
          <p:cNvPicPr>
            <a:picLocks noChangeAspect="1" noChangeArrowheads="1"/>
          </p:cNvPicPr>
          <p:nvPr/>
        </p:nvPicPr>
        <p:blipFill>
          <a:blip r:embed="rId2" cstate="print"/>
          <a:srcRect l="20196" t="7501" r="21693" b="6250"/>
          <a:stretch>
            <a:fillRect/>
          </a:stretch>
        </p:blipFill>
        <p:spPr bwMode="auto">
          <a:xfrm>
            <a:off x="755576" y="260648"/>
            <a:ext cx="7560840" cy="6309320"/>
          </a:xfrm>
          <a:prstGeom prst="rect">
            <a:avLst/>
          </a:prstGeom>
          <a:noFill/>
          <a:ln w="9525">
            <a:noFill/>
            <a:miter lim="800000"/>
            <a:headEnd/>
            <a:tailEnd/>
          </a:ln>
        </p:spPr>
      </p:pic>
      <p:sp>
        <p:nvSpPr>
          <p:cNvPr id="4" name="矩形 3"/>
          <p:cNvSpPr/>
          <p:nvPr/>
        </p:nvSpPr>
        <p:spPr>
          <a:xfrm>
            <a:off x="4067944" y="1700808"/>
            <a:ext cx="36004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147" name="Picture 3"/>
          <p:cNvPicPr>
            <a:picLocks noChangeAspect="1" noChangeArrowheads="1"/>
          </p:cNvPicPr>
          <p:nvPr/>
        </p:nvPicPr>
        <p:blipFill>
          <a:blip r:embed="rId3" cstate="print"/>
          <a:srcRect l="22963" t="31125" r="49365" b="19657"/>
          <a:stretch>
            <a:fillRect/>
          </a:stretch>
        </p:blipFill>
        <p:spPr bwMode="auto">
          <a:xfrm>
            <a:off x="1187624" y="1916832"/>
            <a:ext cx="3600400" cy="3600400"/>
          </a:xfrm>
          <a:prstGeom prst="rect">
            <a:avLst/>
          </a:prstGeom>
          <a:noFill/>
          <a:ln w="9525">
            <a:noFill/>
            <a:miter lim="800000"/>
            <a:headEnd/>
            <a:tailEnd/>
          </a:ln>
        </p:spPr>
      </p:pic>
      <p:sp>
        <p:nvSpPr>
          <p:cNvPr id="6" name="文字方塊 5"/>
          <p:cNvSpPr txBox="1"/>
          <p:nvPr/>
        </p:nvSpPr>
        <p:spPr>
          <a:xfrm>
            <a:off x="2699792" y="1340768"/>
            <a:ext cx="2160240" cy="307777"/>
          </a:xfrm>
          <a:prstGeom prst="rect">
            <a:avLst/>
          </a:prstGeom>
          <a:solidFill>
            <a:srgbClr val="FFFF99"/>
          </a:solidFill>
          <a:ln w="38100">
            <a:noFill/>
          </a:ln>
        </p:spPr>
        <p:txBody>
          <a:bodyPr wrap="square" rtlCol="0">
            <a:spAutoFit/>
          </a:bodyPr>
          <a:lstStyle/>
          <a:p>
            <a:pPr algn="ctr">
              <a:defRPr/>
            </a:pPr>
            <a:r>
              <a:rPr lang="zh-TW" altLang="en-US" sz="1400" dirty="0" smtClean="0">
                <a:latin typeface="微軟正黑體" pitchFamily="34" charset="-120"/>
                <a:ea typeface="微軟正黑體" pitchFamily="34" charset="-120"/>
              </a:rPr>
              <a:t>點選「說明」看使用方法</a:t>
            </a:r>
            <a:endParaRPr lang="en-US" altLang="zh-TW" sz="1400" dirty="0" smtClean="0">
              <a:latin typeface="微軟正黑體" pitchFamily="34" charset="-120"/>
              <a:ea typeface="微軟正黑體" pitchFamily="34" charset="-120"/>
            </a:endParaRPr>
          </a:p>
        </p:txBody>
      </p:sp>
      <p:sp>
        <p:nvSpPr>
          <p:cNvPr id="7" name="橢圓 6"/>
          <p:cNvSpPr/>
          <p:nvPr/>
        </p:nvSpPr>
        <p:spPr>
          <a:xfrm rot="18041868">
            <a:off x="3251767" y="2163560"/>
            <a:ext cx="792088"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單箭頭接點 8"/>
          <p:cNvCxnSpPr>
            <a:stCxn id="7" idx="5"/>
          </p:cNvCxnSpPr>
          <p:nvPr/>
        </p:nvCxnSpPr>
        <p:spPr>
          <a:xfrm flipV="1">
            <a:off x="3878342" y="1988840"/>
            <a:ext cx="1125706" cy="12992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2267744" y="2852936"/>
            <a:ext cx="1440160" cy="523220"/>
          </a:xfrm>
          <a:prstGeom prst="rect">
            <a:avLst/>
          </a:prstGeom>
          <a:solidFill>
            <a:srgbClr val="FFFF99"/>
          </a:solidFill>
          <a:ln w="38100">
            <a:noFill/>
          </a:ln>
        </p:spPr>
        <p:txBody>
          <a:bodyPr wrap="square" rtlCol="0">
            <a:spAutoFit/>
          </a:bodyPr>
          <a:lstStyle/>
          <a:p>
            <a:pPr algn="ctr">
              <a:defRPr/>
            </a:pPr>
            <a:r>
              <a:rPr lang="zh-TW" altLang="en-US" sz="1400" dirty="0" smtClean="0">
                <a:latin typeface="微軟正黑體" pitchFamily="34" charset="-120"/>
                <a:ea typeface="微軟正黑體" pitchFamily="34" charset="-120"/>
              </a:rPr>
              <a:t>點選字詞可在右側看到搜尋結果</a:t>
            </a:r>
            <a:endParaRPr lang="en-US" altLang="zh-TW" sz="1400" dirty="0" smtClean="0">
              <a:latin typeface="微軟正黑體" pitchFamily="34" charset="-120"/>
              <a:ea typeface="微軟正黑體" pitchFamily="34" charset="-120"/>
            </a:endParaRPr>
          </a:p>
        </p:txBody>
      </p:sp>
      <p:pic>
        <p:nvPicPr>
          <p:cNvPr id="6148" name="Picture 4"/>
          <p:cNvPicPr>
            <a:picLocks noChangeAspect="1" noChangeArrowheads="1"/>
          </p:cNvPicPr>
          <p:nvPr/>
        </p:nvPicPr>
        <p:blipFill>
          <a:blip r:embed="rId4" cstate="print"/>
          <a:srcRect l="52295" t="25219" r="26121" b="27614"/>
          <a:stretch>
            <a:fillRect/>
          </a:stretch>
        </p:blipFill>
        <p:spPr bwMode="auto">
          <a:xfrm>
            <a:off x="4860032" y="1628800"/>
            <a:ext cx="2930413" cy="360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 calcmode="lin" valueType="num">
                                      <p:cBhvr additive="base">
                                        <p:cTn id="15" dur="500" fill="hold"/>
                                        <p:tgtEl>
                                          <p:spTgt spid="6147"/>
                                        </p:tgtEl>
                                        <p:attrNameLst>
                                          <p:attrName>ppt_x</p:attrName>
                                        </p:attrNameLst>
                                      </p:cBhvr>
                                      <p:tavLst>
                                        <p:tav tm="0">
                                          <p:val>
                                            <p:strVal val="#ppt_x"/>
                                          </p:val>
                                        </p:tav>
                                        <p:tav tm="100000">
                                          <p:val>
                                            <p:strVal val="#ppt_x"/>
                                          </p:val>
                                        </p:tav>
                                      </p:tavLst>
                                    </p:anim>
                                    <p:anim calcmode="lin" valueType="num">
                                      <p:cBhvr additive="base">
                                        <p:cTn id="16"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6147"/>
                                        </p:tgtEl>
                                        <p:attrNameLst>
                                          <p:attrName>ppt_x</p:attrName>
                                        </p:attrNameLst>
                                      </p:cBhvr>
                                      <p:tavLst>
                                        <p:tav tm="0">
                                          <p:val>
                                            <p:strVal val="ppt_x"/>
                                          </p:val>
                                        </p:tav>
                                        <p:tav tm="100000">
                                          <p:val>
                                            <p:strVal val="ppt_x"/>
                                          </p:val>
                                        </p:tav>
                                      </p:tavLst>
                                    </p:anim>
                                    <p:anim calcmode="lin" valueType="num">
                                      <p:cBhvr additive="base">
                                        <p:cTn id="21" dur="500"/>
                                        <p:tgtEl>
                                          <p:spTgt spid="6147"/>
                                        </p:tgtEl>
                                        <p:attrNameLst>
                                          <p:attrName>ppt_y</p:attrName>
                                        </p:attrNameLst>
                                      </p:cBhvr>
                                      <p:tavLst>
                                        <p:tav tm="0">
                                          <p:val>
                                            <p:strVal val="ppt_y"/>
                                          </p:val>
                                        </p:tav>
                                        <p:tav tm="100000">
                                          <p:val>
                                            <p:strVal val="1+ppt_h/2"/>
                                          </p:val>
                                        </p:tav>
                                      </p:tavLst>
                                    </p:anim>
                                    <p:set>
                                      <p:cBhvr>
                                        <p:cTn id="22" dur="1" fill="hold">
                                          <p:stCondLst>
                                            <p:cond delay="499"/>
                                          </p:stCondLst>
                                        </p:cTn>
                                        <p:tgtEl>
                                          <p:spTgt spid="61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148"/>
                                        </p:tgtEl>
                                        <p:attrNameLst>
                                          <p:attrName>style.visibility</p:attrName>
                                        </p:attrNameLst>
                                      </p:cBhvr>
                                      <p:to>
                                        <p:strVal val="visible"/>
                                      </p:to>
                                    </p:set>
                                    <p:anim calcmode="lin" valueType="num">
                                      <p:cBhvr additive="base">
                                        <p:cTn id="38" dur="500" fill="hold"/>
                                        <p:tgtEl>
                                          <p:spTgt spid="6148"/>
                                        </p:tgtEl>
                                        <p:attrNameLst>
                                          <p:attrName>ppt_x</p:attrName>
                                        </p:attrNameLst>
                                      </p:cBhvr>
                                      <p:tavLst>
                                        <p:tav tm="0">
                                          <p:val>
                                            <p:strVal val="#ppt_x"/>
                                          </p:val>
                                        </p:tav>
                                        <p:tav tm="100000">
                                          <p:val>
                                            <p:strVal val="#ppt_x"/>
                                          </p:val>
                                        </p:tav>
                                      </p:tavLst>
                                    </p:anim>
                                    <p:anim calcmode="lin" valueType="num">
                                      <p:cBhvr additive="base">
                                        <p:cTn id="39"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11</a:t>
            </a:fld>
            <a:endParaRPr lang="zh-TW" altLang="en-US" sz="2400" b="1" dirty="0">
              <a:solidFill>
                <a:schemeClr val="tx1"/>
              </a:solidFill>
            </a:endParaRPr>
          </a:p>
        </p:txBody>
      </p:sp>
      <p:pic>
        <p:nvPicPr>
          <p:cNvPr id="3" name="Picture 3"/>
          <p:cNvPicPr>
            <a:picLocks noChangeAspect="1" noChangeArrowheads="1"/>
          </p:cNvPicPr>
          <p:nvPr/>
        </p:nvPicPr>
        <p:blipFill>
          <a:blip r:embed="rId2" cstate="print"/>
          <a:srcRect l="20196" t="7501" r="22800" b="11782"/>
          <a:stretch>
            <a:fillRect/>
          </a:stretch>
        </p:blipFill>
        <p:spPr bwMode="auto">
          <a:xfrm>
            <a:off x="611560" y="260648"/>
            <a:ext cx="7884368" cy="6276875"/>
          </a:xfrm>
          <a:prstGeom prst="rect">
            <a:avLst/>
          </a:prstGeom>
          <a:noFill/>
          <a:ln w="9525">
            <a:noFill/>
            <a:miter lim="800000"/>
            <a:headEnd/>
            <a:tailEnd/>
          </a:ln>
        </p:spPr>
      </p:pic>
      <p:sp>
        <p:nvSpPr>
          <p:cNvPr id="4" name="矩形 3"/>
          <p:cNvSpPr/>
          <p:nvPr/>
        </p:nvSpPr>
        <p:spPr>
          <a:xfrm>
            <a:off x="1043608" y="3140968"/>
            <a:ext cx="72008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1835696" y="2924944"/>
            <a:ext cx="1440160" cy="738664"/>
          </a:xfrm>
          <a:prstGeom prst="rect">
            <a:avLst/>
          </a:prstGeom>
          <a:solidFill>
            <a:srgbClr val="FFFF99"/>
          </a:solidFill>
          <a:ln w="38100">
            <a:noFill/>
          </a:ln>
        </p:spPr>
        <p:txBody>
          <a:bodyPr wrap="square" rtlCol="0">
            <a:spAutoFit/>
          </a:bodyPr>
          <a:lstStyle/>
          <a:p>
            <a:pPr>
              <a:defRPr/>
            </a:pPr>
            <a:r>
              <a:rPr lang="zh-TW" altLang="en-US" sz="1400" dirty="0" smtClean="0">
                <a:latin typeface="微軟正黑體" pitchFamily="34" charset="-120"/>
                <a:ea typeface="微軟正黑體" pitchFamily="34" charset="-120"/>
              </a:rPr>
              <a:t>點選「儲存」可將文章儲存至我的資料夾中</a:t>
            </a:r>
            <a:endParaRPr lang="en-US" altLang="zh-TW" sz="1400" dirty="0" smtClean="0">
              <a:latin typeface="微軟正黑體" pitchFamily="34" charset="-120"/>
              <a:ea typeface="微軟正黑體" pitchFamily="34" charset="-120"/>
            </a:endParaRPr>
          </a:p>
        </p:txBody>
      </p:sp>
      <p:pic>
        <p:nvPicPr>
          <p:cNvPr id="7170" name="Picture 2"/>
          <p:cNvPicPr>
            <a:picLocks noChangeAspect="1" noChangeArrowheads="1"/>
          </p:cNvPicPr>
          <p:nvPr/>
        </p:nvPicPr>
        <p:blipFill>
          <a:blip r:embed="rId3" cstate="print"/>
          <a:srcRect l="18536" t="63609" r="77036" b="33438"/>
          <a:stretch>
            <a:fillRect/>
          </a:stretch>
        </p:blipFill>
        <p:spPr bwMode="auto">
          <a:xfrm>
            <a:off x="1115616" y="3140968"/>
            <a:ext cx="576064" cy="216024"/>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l="14861" t="11610" r="16794" b="68703"/>
          <a:stretch>
            <a:fillRect/>
          </a:stretch>
        </p:blipFill>
        <p:spPr bwMode="auto">
          <a:xfrm>
            <a:off x="539552" y="1340768"/>
            <a:ext cx="8280920" cy="1341116"/>
          </a:xfrm>
          <a:prstGeom prst="rect">
            <a:avLst/>
          </a:prstGeom>
          <a:noFill/>
          <a:ln w="9525">
            <a:noFill/>
            <a:miter lim="800000"/>
            <a:headEnd/>
            <a:tailEnd/>
          </a:ln>
        </p:spPr>
      </p:pic>
      <p:sp>
        <p:nvSpPr>
          <p:cNvPr id="8" name="文字方塊 7"/>
          <p:cNvSpPr txBox="1"/>
          <p:nvPr/>
        </p:nvSpPr>
        <p:spPr>
          <a:xfrm>
            <a:off x="3347864" y="2924944"/>
            <a:ext cx="1440160" cy="738664"/>
          </a:xfrm>
          <a:prstGeom prst="rect">
            <a:avLst/>
          </a:prstGeom>
          <a:solidFill>
            <a:srgbClr val="FFFF99"/>
          </a:solidFill>
          <a:ln w="38100">
            <a:noFill/>
          </a:ln>
        </p:spPr>
        <p:txBody>
          <a:bodyPr wrap="square" rtlCol="0">
            <a:spAutoFit/>
          </a:bodyPr>
          <a:lstStyle/>
          <a:p>
            <a:pPr>
              <a:defRPr/>
            </a:pPr>
            <a:r>
              <a:rPr lang="zh-TW" altLang="en-US" sz="1400" dirty="0" smtClean="0">
                <a:latin typeface="微軟正黑體" pitchFamily="34" charset="-120"/>
                <a:ea typeface="微軟正黑體" pitchFamily="34" charset="-120"/>
              </a:rPr>
              <a:t>成功儲存後可至工具列中的「我的資料夾」觀看</a:t>
            </a:r>
            <a:endParaRPr lang="en-US" altLang="zh-TW" sz="1400" dirty="0" smtClean="0">
              <a:latin typeface="微軟正黑體" pitchFamily="34" charset="-120"/>
              <a:ea typeface="微軟正黑體" pitchFamily="34" charset="-120"/>
            </a:endParaRPr>
          </a:p>
        </p:txBody>
      </p:sp>
      <p:sp>
        <p:nvSpPr>
          <p:cNvPr id="9" name="矩形 8"/>
          <p:cNvSpPr/>
          <p:nvPr/>
        </p:nvSpPr>
        <p:spPr>
          <a:xfrm>
            <a:off x="7884368" y="1916832"/>
            <a:ext cx="936104" cy="7920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cBhvr additive="base">
                                        <p:cTn id="15" dur="500" fill="hold"/>
                                        <p:tgtEl>
                                          <p:spTgt spid="7170"/>
                                        </p:tgtEl>
                                        <p:attrNameLst>
                                          <p:attrName>ppt_x</p:attrName>
                                        </p:attrNameLst>
                                      </p:cBhvr>
                                      <p:tavLst>
                                        <p:tav tm="0">
                                          <p:val>
                                            <p:strVal val="#ppt_x"/>
                                          </p:val>
                                        </p:tav>
                                        <p:tav tm="100000">
                                          <p:val>
                                            <p:strVal val="#ppt_x"/>
                                          </p:val>
                                        </p:tav>
                                      </p:tavLst>
                                    </p:anim>
                                    <p:anim calcmode="lin" valueType="num">
                                      <p:cBhvr additive="base">
                                        <p:cTn id="16"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171"/>
                                        </p:tgtEl>
                                        <p:attrNameLst>
                                          <p:attrName>style.visibility</p:attrName>
                                        </p:attrNameLst>
                                      </p:cBhvr>
                                      <p:to>
                                        <p:strVal val="visible"/>
                                      </p:to>
                                    </p:set>
                                    <p:anim calcmode="lin" valueType="num">
                                      <p:cBhvr additive="base">
                                        <p:cTn id="26" dur="500" fill="hold"/>
                                        <p:tgtEl>
                                          <p:spTgt spid="7171"/>
                                        </p:tgtEl>
                                        <p:attrNameLst>
                                          <p:attrName>ppt_x</p:attrName>
                                        </p:attrNameLst>
                                      </p:cBhvr>
                                      <p:tavLst>
                                        <p:tav tm="0">
                                          <p:val>
                                            <p:strVal val="#ppt_x"/>
                                          </p:val>
                                        </p:tav>
                                        <p:tav tm="100000">
                                          <p:val>
                                            <p:strVal val="#ppt_x"/>
                                          </p:val>
                                        </p:tav>
                                      </p:tavLst>
                                    </p:anim>
                                    <p:anim calcmode="lin" valueType="num">
                                      <p:cBhvr additive="base">
                                        <p:cTn id="27"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12</a:t>
            </a:fld>
            <a:endParaRPr lang="zh-TW" altLang="en-US" b="1" dirty="0">
              <a:solidFill>
                <a:schemeClr val="tx1"/>
              </a:solidFill>
            </a:endParaRPr>
          </a:p>
        </p:txBody>
      </p:sp>
      <p:pic>
        <p:nvPicPr>
          <p:cNvPr id="8194" name="Picture 2"/>
          <p:cNvPicPr>
            <a:picLocks noChangeAspect="1" noChangeArrowheads="1"/>
          </p:cNvPicPr>
          <p:nvPr/>
        </p:nvPicPr>
        <p:blipFill>
          <a:blip r:embed="rId2" cstate="print"/>
          <a:srcRect l="20196" t="7501" r="22800" b="6250"/>
          <a:stretch>
            <a:fillRect/>
          </a:stretch>
        </p:blipFill>
        <p:spPr bwMode="auto">
          <a:xfrm>
            <a:off x="827584" y="260648"/>
            <a:ext cx="7416824" cy="6309320"/>
          </a:xfrm>
          <a:prstGeom prst="rect">
            <a:avLst/>
          </a:prstGeom>
          <a:noFill/>
          <a:ln w="9525">
            <a:noFill/>
            <a:miter lim="800000"/>
            <a:headEnd/>
            <a:tailEnd/>
          </a:ln>
        </p:spPr>
      </p:pic>
      <p:sp>
        <p:nvSpPr>
          <p:cNvPr id="4" name="矩形 3"/>
          <p:cNvSpPr/>
          <p:nvPr/>
        </p:nvSpPr>
        <p:spPr>
          <a:xfrm>
            <a:off x="6372200" y="260648"/>
            <a:ext cx="1656184" cy="23762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1331640" y="1628800"/>
            <a:ext cx="1584176"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1187624" y="1916832"/>
            <a:ext cx="1728192"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6372200" y="2708920"/>
            <a:ext cx="1656184"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7020272" y="332656"/>
            <a:ext cx="936104" cy="307777"/>
          </a:xfrm>
          <a:prstGeom prst="rect">
            <a:avLst/>
          </a:prstGeom>
          <a:solidFill>
            <a:srgbClr val="FFFF99"/>
          </a:solidFill>
          <a:ln w="38100">
            <a:noFill/>
          </a:ln>
        </p:spPr>
        <p:txBody>
          <a:bodyPr wrap="square" rtlCol="0">
            <a:spAutoFit/>
          </a:bodyPr>
          <a:lstStyle/>
          <a:p>
            <a:pPr algn="ctr">
              <a:defRPr/>
            </a:pPr>
            <a:r>
              <a:rPr lang="zh-TW" altLang="en-US" sz="1400" dirty="0" smtClean="0">
                <a:latin typeface="微軟正黑體" pitchFamily="34" charset="-120"/>
                <a:ea typeface="微軟正黑體" pitchFamily="34" charset="-120"/>
              </a:rPr>
              <a:t>其他工具</a:t>
            </a:r>
            <a:endParaRPr lang="en-US" altLang="zh-TW" sz="1400" dirty="0" smtClean="0">
              <a:latin typeface="微軟正黑體" pitchFamily="34" charset="-120"/>
              <a:ea typeface="微軟正黑體" pitchFamily="34" charset="-120"/>
            </a:endParaRPr>
          </a:p>
        </p:txBody>
      </p:sp>
      <p:sp>
        <p:nvSpPr>
          <p:cNvPr id="9" name="文字方塊 8"/>
          <p:cNvSpPr txBox="1"/>
          <p:nvPr/>
        </p:nvSpPr>
        <p:spPr>
          <a:xfrm>
            <a:off x="6300192" y="3068960"/>
            <a:ext cx="1800200" cy="307777"/>
          </a:xfrm>
          <a:prstGeom prst="rect">
            <a:avLst/>
          </a:prstGeom>
          <a:solidFill>
            <a:srgbClr val="FFFF99"/>
          </a:solidFill>
          <a:ln w="38100">
            <a:noFill/>
          </a:ln>
        </p:spPr>
        <p:txBody>
          <a:bodyPr wrap="square" rtlCol="0">
            <a:spAutoFit/>
          </a:bodyPr>
          <a:lstStyle/>
          <a:p>
            <a:pPr algn="ctr">
              <a:defRPr/>
            </a:pPr>
            <a:r>
              <a:rPr lang="zh-TW" altLang="en-US" sz="1400" dirty="0" smtClean="0">
                <a:latin typeface="微軟正黑體" pitchFamily="34" charset="-120"/>
                <a:ea typeface="微軟正黑體" pitchFamily="34" charset="-120"/>
              </a:rPr>
              <a:t>在此出版物內做檢索</a:t>
            </a:r>
            <a:endParaRPr lang="en-US" altLang="zh-TW" sz="1400" dirty="0" smtClean="0">
              <a:latin typeface="微軟正黑體" pitchFamily="34" charset="-120"/>
              <a:ea typeface="微軟正黑體" pitchFamily="34" charset="-120"/>
            </a:endParaRPr>
          </a:p>
        </p:txBody>
      </p:sp>
      <p:sp>
        <p:nvSpPr>
          <p:cNvPr id="10" name="文字方塊 9"/>
          <p:cNvSpPr txBox="1"/>
          <p:nvPr/>
        </p:nvSpPr>
        <p:spPr>
          <a:xfrm>
            <a:off x="2987824" y="1412776"/>
            <a:ext cx="1944216" cy="523220"/>
          </a:xfrm>
          <a:prstGeom prst="rect">
            <a:avLst/>
          </a:prstGeom>
          <a:solidFill>
            <a:srgbClr val="FFFF99"/>
          </a:solidFill>
          <a:ln w="38100">
            <a:noFill/>
          </a:ln>
        </p:spPr>
        <p:txBody>
          <a:bodyPr wrap="square" rtlCol="0">
            <a:spAutoFit/>
          </a:bodyPr>
          <a:lstStyle/>
          <a:p>
            <a:pPr algn="ctr">
              <a:defRPr/>
            </a:pPr>
            <a:r>
              <a:rPr lang="zh-TW" altLang="en-US" sz="1400" dirty="0" smtClean="0">
                <a:latin typeface="微軟正黑體" pitchFamily="34" charset="-120"/>
                <a:ea typeface="微軟正黑體" pitchFamily="34" charset="-120"/>
              </a:rPr>
              <a:t>提供圖書館資源或全文連結</a:t>
            </a:r>
            <a:r>
              <a:rPr lang="en-US" altLang="zh-TW" sz="1400" dirty="0" smtClean="0">
                <a:latin typeface="微軟正黑體" pitchFamily="34" charset="-120"/>
                <a:ea typeface="微軟正黑體" pitchFamily="34" charset="-120"/>
              </a:rPr>
              <a:t>(</a:t>
            </a:r>
            <a:r>
              <a:rPr lang="zh-TW" altLang="en-US" sz="1400" dirty="0" smtClean="0">
                <a:latin typeface="微軟正黑體" pitchFamily="34" charset="-120"/>
                <a:ea typeface="微軟正黑體" pitchFamily="34" charset="-120"/>
              </a:rPr>
              <a:t>詳參考第</a:t>
            </a:r>
            <a:r>
              <a:rPr lang="en-US" altLang="zh-TW" sz="1400" dirty="0" smtClean="0">
                <a:latin typeface="微軟正黑體" pitchFamily="34" charset="-120"/>
                <a:ea typeface="微軟正黑體" pitchFamily="34" charset="-120"/>
              </a:rPr>
              <a:t>27</a:t>
            </a:r>
            <a:r>
              <a:rPr lang="zh-TW" altLang="en-US" sz="1400" dirty="0" smtClean="0">
                <a:latin typeface="微軟正黑體" pitchFamily="34" charset="-120"/>
                <a:ea typeface="微軟正黑體" pitchFamily="34" charset="-120"/>
              </a:rPr>
              <a:t>頁</a:t>
            </a:r>
            <a:r>
              <a:rPr lang="en-US" altLang="zh-TW" sz="1400" dirty="0" smtClean="0">
                <a:latin typeface="微軟正黑體" pitchFamily="34" charset="-120"/>
                <a:ea typeface="微軟正黑體" pitchFamily="34" charset="-120"/>
              </a:rPr>
              <a:t>)</a:t>
            </a:r>
          </a:p>
        </p:txBody>
      </p:sp>
      <p:sp>
        <p:nvSpPr>
          <p:cNvPr id="11" name="文字方塊 10"/>
          <p:cNvSpPr txBox="1"/>
          <p:nvPr/>
        </p:nvSpPr>
        <p:spPr>
          <a:xfrm>
            <a:off x="2987824" y="1988840"/>
            <a:ext cx="1800200" cy="1169551"/>
          </a:xfrm>
          <a:prstGeom prst="rect">
            <a:avLst/>
          </a:prstGeom>
          <a:solidFill>
            <a:srgbClr val="FFFF99"/>
          </a:solidFill>
          <a:ln w="38100">
            <a:noFill/>
          </a:ln>
        </p:spPr>
        <p:txBody>
          <a:bodyPr wrap="square" rtlCol="0">
            <a:spAutoFit/>
          </a:bodyPr>
          <a:lstStyle/>
          <a:p>
            <a:pPr algn="ctr">
              <a:defRPr/>
            </a:pPr>
            <a:r>
              <a:rPr lang="zh-TW" altLang="en-US" sz="1400" dirty="0" smtClean="0">
                <a:latin typeface="微軟正黑體" pitchFamily="34" charset="-120"/>
                <a:ea typeface="微軟正黑體" pitchFamily="34" charset="-120"/>
              </a:rPr>
              <a:t>內容連結：可利用此文章的相關條件再做檢索</a:t>
            </a:r>
            <a:r>
              <a:rPr lang="en-US" altLang="zh-TW" sz="1400" dirty="0" smtClean="0">
                <a:latin typeface="微軟正黑體" pitchFamily="34" charset="-120"/>
                <a:ea typeface="微軟正黑體" pitchFamily="34" charset="-120"/>
              </a:rPr>
              <a:t>(</a:t>
            </a:r>
            <a:r>
              <a:rPr lang="zh-TW" altLang="en-US" sz="1400" dirty="0" smtClean="0">
                <a:latin typeface="微軟正黑體" pitchFamily="34" charset="-120"/>
                <a:ea typeface="微軟正黑體" pitchFamily="34" charset="-120"/>
              </a:rPr>
              <a:t>此範例為作者</a:t>
            </a:r>
            <a:r>
              <a:rPr lang="en-US" altLang="zh-TW" sz="1400" dirty="0" smtClean="0">
                <a:latin typeface="微軟正黑體" pitchFamily="34" charset="-120"/>
                <a:ea typeface="微軟正黑體" pitchFamily="34" charset="-120"/>
              </a:rPr>
              <a:t>)</a:t>
            </a:r>
          </a:p>
          <a:p>
            <a:pPr algn="ctr">
              <a:defRPr/>
            </a:pPr>
            <a:r>
              <a:rPr lang="zh-TW" altLang="en-US" sz="1400" dirty="0" smtClean="0">
                <a:latin typeface="微軟正黑體" pitchFamily="34" charset="-120"/>
                <a:ea typeface="微軟正黑體" pitchFamily="34" charset="-120"/>
              </a:rPr>
              <a:t>相關主題：顯示與此文章相關的其他主題</a:t>
            </a:r>
            <a:endParaRPr lang="en-US" altLang="zh-TW" sz="1400" dirty="0" smtClean="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linds(horizontal)">
                                      <p:cBhvr>
                                        <p:cTn id="31" dur="500"/>
                                        <p:tgtEl>
                                          <p:spTgt spid="7"/>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linds(horizont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13</a:t>
            </a:fld>
            <a:endParaRPr lang="zh-TW" altLang="en-US" sz="2400" b="1" dirty="0">
              <a:solidFill>
                <a:schemeClr val="tx1"/>
              </a:solidFill>
            </a:endParaRPr>
          </a:p>
        </p:txBody>
      </p:sp>
      <p:sp>
        <p:nvSpPr>
          <p:cNvPr id="3" name="文字方塊 2"/>
          <p:cNvSpPr txBox="1"/>
          <p:nvPr/>
        </p:nvSpPr>
        <p:spPr>
          <a:xfrm>
            <a:off x="2627784" y="404664"/>
            <a:ext cx="3168352" cy="584775"/>
          </a:xfrm>
          <a:prstGeom prst="rect">
            <a:avLst/>
          </a:prstGeom>
          <a:noFill/>
        </p:spPr>
        <p:txBody>
          <a:bodyPr wrap="square" rtlCol="0">
            <a:spAutoFit/>
          </a:bodyPr>
          <a:lstStyle/>
          <a:p>
            <a:r>
              <a:rPr lang="en-US" altLang="zh-TW" sz="3200" b="1" dirty="0" smtClean="0">
                <a:latin typeface="微軟正黑體" pitchFamily="34" charset="-120"/>
                <a:ea typeface="微軟正黑體" pitchFamily="34" charset="-120"/>
              </a:rPr>
              <a:t>2.</a:t>
            </a:r>
            <a:r>
              <a:rPr lang="zh-TW" altLang="en-US" sz="3200" b="1" dirty="0" smtClean="0">
                <a:latin typeface="微軟正黑體" pitchFamily="34" charset="-120"/>
                <a:ea typeface="微軟正黑體" pitchFamily="34" charset="-120"/>
              </a:rPr>
              <a:t> 進階檢索</a:t>
            </a:r>
            <a:endParaRPr lang="zh-TW" altLang="en-US" sz="3200" b="1" dirty="0">
              <a:latin typeface="微軟正黑體" pitchFamily="34" charset="-120"/>
              <a:ea typeface="微軟正黑體" pitchFamily="34" charset="-120"/>
            </a:endParaRPr>
          </a:p>
        </p:txBody>
      </p:sp>
      <p:grpSp>
        <p:nvGrpSpPr>
          <p:cNvPr id="4" name="群組 3"/>
          <p:cNvGrpSpPr/>
          <p:nvPr/>
        </p:nvGrpSpPr>
        <p:grpSpPr>
          <a:xfrm>
            <a:off x="395536" y="260648"/>
            <a:ext cx="2160240" cy="792088"/>
            <a:chOff x="-72008" y="260648"/>
            <a:chExt cx="2160240" cy="792088"/>
          </a:xfrm>
        </p:grpSpPr>
        <p:sp>
          <p:nvSpPr>
            <p:cNvPr id="5" name="圓角矩形 4"/>
            <p:cNvSpPr/>
            <p:nvPr/>
          </p:nvSpPr>
          <p:spPr>
            <a:xfrm>
              <a:off x="-72008" y="260648"/>
              <a:ext cx="2160240" cy="7920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0" y="332656"/>
              <a:ext cx="2016224" cy="646331"/>
            </a:xfrm>
            <a:prstGeom prst="rect">
              <a:avLst/>
            </a:prstGeom>
            <a:noFill/>
          </p:spPr>
          <p:txBody>
            <a:bodyPr wrap="square" rtlCol="0">
              <a:spAutoFit/>
            </a:bodyPr>
            <a:lstStyle/>
            <a:p>
              <a:pPr algn="ctr"/>
              <a:r>
                <a:rPr lang="zh-TW" altLang="en-US" sz="3600" b="1" dirty="0">
                  <a:latin typeface="微軟正黑體" pitchFamily="34" charset="-120"/>
                  <a:ea typeface="微軟正黑體" pitchFamily="34" charset="-120"/>
                </a:rPr>
                <a:t>檢索範例</a:t>
              </a:r>
              <a:endParaRPr lang="en-US" altLang="zh-TW" sz="3600" b="1" dirty="0" smtClean="0">
                <a:latin typeface="微軟正黑體" pitchFamily="34" charset="-120"/>
                <a:ea typeface="微軟正黑體" pitchFamily="34" charset="-120"/>
              </a:endParaRPr>
            </a:p>
          </p:txBody>
        </p:sp>
      </p:grpSp>
      <p:pic>
        <p:nvPicPr>
          <p:cNvPr id="7" name="Picture 2"/>
          <p:cNvPicPr>
            <a:picLocks noChangeAspect="1" noChangeArrowheads="1"/>
          </p:cNvPicPr>
          <p:nvPr/>
        </p:nvPicPr>
        <p:blipFill>
          <a:blip r:embed="rId2" cstate="print"/>
          <a:srcRect l="18536" t="14391" r="20033" b="8829"/>
          <a:stretch>
            <a:fillRect/>
          </a:stretch>
        </p:blipFill>
        <p:spPr bwMode="auto">
          <a:xfrm>
            <a:off x="611560" y="1153936"/>
            <a:ext cx="7848872" cy="5515424"/>
          </a:xfrm>
          <a:prstGeom prst="rect">
            <a:avLst/>
          </a:prstGeom>
          <a:noFill/>
          <a:ln w="9525">
            <a:noFill/>
            <a:miter lim="800000"/>
            <a:headEnd/>
            <a:tailEnd/>
          </a:ln>
        </p:spPr>
      </p:pic>
      <p:sp>
        <p:nvSpPr>
          <p:cNvPr id="8" name="矩形 7"/>
          <p:cNvSpPr/>
          <p:nvPr/>
        </p:nvSpPr>
        <p:spPr>
          <a:xfrm>
            <a:off x="6012160" y="1340768"/>
            <a:ext cx="504056"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5796136" y="1916832"/>
            <a:ext cx="936104" cy="307777"/>
          </a:xfrm>
          <a:prstGeom prst="rect">
            <a:avLst/>
          </a:prstGeom>
          <a:solidFill>
            <a:srgbClr val="FFFF99"/>
          </a:solidFill>
          <a:ln w="38100">
            <a:noFill/>
          </a:ln>
        </p:spPr>
        <p:txBody>
          <a:bodyPr wrap="square" rtlCol="0">
            <a:spAutoFit/>
          </a:bodyPr>
          <a:lstStyle/>
          <a:p>
            <a:pPr algn="ctr">
              <a:defRPr/>
            </a:pPr>
            <a:r>
              <a:rPr lang="zh-TW" altLang="en-US" sz="1400" dirty="0" smtClean="0">
                <a:latin typeface="微軟正黑體" pitchFamily="34" charset="-120"/>
                <a:ea typeface="微軟正黑體" pitchFamily="34" charset="-120"/>
              </a:rPr>
              <a:t>點選進入</a:t>
            </a:r>
            <a:endParaRPr lang="en-US" altLang="zh-TW" sz="1400" dirty="0" smtClean="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14</a:t>
            </a:fld>
            <a:endParaRPr lang="zh-TW" altLang="en-US" sz="2400" b="1" dirty="0">
              <a:solidFill>
                <a:schemeClr val="tx1"/>
              </a:solidFill>
            </a:endParaRPr>
          </a:p>
        </p:txBody>
      </p:sp>
      <p:pic>
        <p:nvPicPr>
          <p:cNvPr id="9218" name="Picture 2"/>
          <p:cNvPicPr>
            <a:picLocks noChangeAspect="1" noChangeArrowheads="1"/>
          </p:cNvPicPr>
          <p:nvPr/>
        </p:nvPicPr>
        <p:blipFill>
          <a:blip r:embed="rId2" cstate="print"/>
          <a:srcRect l="20750" t="7501" r="22247" b="6250"/>
          <a:stretch>
            <a:fillRect/>
          </a:stretch>
        </p:blipFill>
        <p:spPr bwMode="auto">
          <a:xfrm>
            <a:off x="827584" y="260648"/>
            <a:ext cx="7416824" cy="6309320"/>
          </a:xfrm>
          <a:prstGeom prst="rect">
            <a:avLst/>
          </a:prstGeom>
          <a:noFill/>
          <a:ln w="9525">
            <a:noFill/>
            <a:miter lim="800000"/>
            <a:headEnd/>
            <a:tailEnd/>
          </a:ln>
        </p:spPr>
      </p:pic>
      <p:sp>
        <p:nvSpPr>
          <p:cNvPr id="4" name="矩形 3"/>
          <p:cNvSpPr/>
          <p:nvPr/>
        </p:nvSpPr>
        <p:spPr>
          <a:xfrm>
            <a:off x="1187624" y="692696"/>
            <a:ext cx="4824536" cy="1008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1979712" y="312911"/>
            <a:ext cx="2376264" cy="307777"/>
          </a:xfrm>
          <a:prstGeom prst="rect">
            <a:avLst/>
          </a:prstGeom>
          <a:solidFill>
            <a:srgbClr val="FFFF99"/>
          </a:solidFill>
        </p:spPr>
        <p:txBody>
          <a:bodyPr wrap="square" rtlCol="0">
            <a:spAutoFit/>
          </a:bodyPr>
          <a:lstStyle/>
          <a:p>
            <a:pPr algn="ctr"/>
            <a:r>
              <a:rPr lang="zh-TW" altLang="en-US" sz="1400" dirty="0" smtClean="0">
                <a:latin typeface="微軟正黑體" pitchFamily="34" charset="-120"/>
                <a:ea typeface="微軟正黑體" pitchFamily="34" charset="-120"/>
              </a:rPr>
              <a:t>輸入檢索詞及選擇檢索欄位</a:t>
            </a:r>
            <a:endParaRPr lang="en-US" altLang="zh-TW" sz="1400" dirty="0" smtClean="0">
              <a:latin typeface="微軟正黑體" pitchFamily="34" charset="-120"/>
              <a:ea typeface="微軟正黑體" pitchFamily="34" charset="-120"/>
            </a:endParaRPr>
          </a:p>
        </p:txBody>
      </p:sp>
      <p:grpSp>
        <p:nvGrpSpPr>
          <p:cNvPr id="8" name="群組 7"/>
          <p:cNvGrpSpPr/>
          <p:nvPr/>
        </p:nvGrpSpPr>
        <p:grpSpPr>
          <a:xfrm>
            <a:off x="4442733" y="764704"/>
            <a:ext cx="1209387" cy="5904656"/>
            <a:chOff x="6156176" y="620688"/>
            <a:chExt cx="1224136" cy="5976664"/>
          </a:xfrm>
        </p:grpSpPr>
        <p:pic>
          <p:nvPicPr>
            <p:cNvPr id="9219" name="Picture 3"/>
            <p:cNvPicPr>
              <a:picLocks noChangeAspect="1" noChangeArrowheads="1"/>
            </p:cNvPicPr>
            <p:nvPr/>
          </p:nvPicPr>
          <p:blipFill>
            <a:blip r:embed="rId3" cstate="print"/>
            <a:srcRect l="48421" t="31125" r="42170" b="19657"/>
            <a:stretch>
              <a:fillRect/>
            </a:stretch>
          </p:blipFill>
          <p:spPr bwMode="auto">
            <a:xfrm>
              <a:off x="6156176" y="620688"/>
              <a:ext cx="1224136" cy="3600400"/>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l="48893" t="48031" r="42251" b="19485"/>
            <a:stretch>
              <a:fillRect/>
            </a:stretch>
          </p:blipFill>
          <p:spPr bwMode="auto">
            <a:xfrm>
              <a:off x="6228184" y="4221088"/>
              <a:ext cx="1152128" cy="2376264"/>
            </a:xfrm>
            <a:prstGeom prst="rect">
              <a:avLst/>
            </a:prstGeom>
            <a:noFill/>
            <a:ln w="9525">
              <a:noFill/>
              <a:miter lim="800000"/>
              <a:headEnd/>
              <a:tailEnd/>
            </a:ln>
          </p:spPr>
        </p:pic>
      </p:grpSp>
      <p:sp>
        <p:nvSpPr>
          <p:cNvPr id="9" name="文字方塊 8"/>
          <p:cNvSpPr txBox="1"/>
          <p:nvPr/>
        </p:nvSpPr>
        <p:spPr>
          <a:xfrm>
            <a:off x="5652120" y="1753071"/>
            <a:ext cx="1656184" cy="307777"/>
          </a:xfrm>
          <a:prstGeom prst="rect">
            <a:avLst/>
          </a:prstGeom>
          <a:solidFill>
            <a:srgbClr val="FFFF99"/>
          </a:solidFill>
        </p:spPr>
        <p:txBody>
          <a:bodyPr wrap="square" rtlCol="0">
            <a:spAutoFit/>
          </a:bodyPr>
          <a:lstStyle/>
          <a:p>
            <a:pPr algn="ctr"/>
            <a:r>
              <a:rPr lang="zh-TW" altLang="en-US" sz="1400" dirty="0" smtClean="0">
                <a:latin typeface="微軟正黑體" pitchFamily="34" charset="-120"/>
                <a:ea typeface="微軟正黑體" pitchFamily="34" charset="-120"/>
              </a:rPr>
              <a:t>可新增多個檢索詞</a:t>
            </a:r>
            <a:endParaRPr lang="en-US" altLang="zh-TW" sz="1400" dirty="0" smtClean="0">
              <a:latin typeface="微軟正黑體" pitchFamily="34" charset="-120"/>
              <a:ea typeface="微軟正黑體" pitchFamily="34" charset="-120"/>
            </a:endParaRPr>
          </a:p>
        </p:txBody>
      </p:sp>
      <p:cxnSp>
        <p:nvCxnSpPr>
          <p:cNvPr id="10" name="直線單箭頭接點 9"/>
          <p:cNvCxnSpPr/>
          <p:nvPr/>
        </p:nvCxnSpPr>
        <p:spPr>
          <a:xfrm>
            <a:off x="1547664" y="1556792"/>
            <a:ext cx="792088" cy="7200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2411760" y="2132856"/>
            <a:ext cx="1656184" cy="523220"/>
          </a:xfrm>
          <a:prstGeom prst="rect">
            <a:avLst/>
          </a:prstGeom>
          <a:solidFill>
            <a:srgbClr val="FFFF99"/>
          </a:solidFill>
        </p:spPr>
        <p:txBody>
          <a:bodyPr wrap="square" rtlCol="0">
            <a:spAutoFit/>
          </a:bodyPr>
          <a:lstStyle/>
          <a:p>
            <a:pPr algn="ctr"/>
            <a:r>
              <a:rPr lang="zh-TW" altLang="en-US" sz="1400" dirty="0" smtClean="0">
                <a:latin typeface="微軟正黑體" pitchFamily="34" charset="-120"/>
                <a:ea typeface="微軟正黑體" pitchFamily="34" charset="-120"/>
              </a:rPr>
              <a:t>可使用布林邏輯</a:t>
            </a:r>
            <a:r>
              <a:rPr lang="en-US" altLang="zh-TW" sz="1400" dirty="0" smtClean="0">
                <a:latin typeface="微軟正黑體" pitchFamily="34" charset="-120"/>
                <a:ea typeface="微軟正黑體" pitchFamily="34" charset="-120"/>
              </a:rPr>
              <a:t>AND</a:t>
            </a:r>
            <a:r>
              <a:rPr lang="zh-TW" altLang="en-US" sz="1400" dirty="0" smtClean="0">
                <a:latin typeface="微軟正黑體" pitchFamily="34" charset="-120"/>
                <a:ea typeface="微軟正黑體" pitchFamily="34" charset="-120"/>
              </a:rPr>
              <a:t>、</a:t>
            </a:r>
            <a:r>
              <a:rPr lang="en-US" altLang="zh-TW" sz="1400" dirty="0" smtClean="0">
                <a:latin typeface="微軟正黑體" pitchFamily="34" charset="-120"/>
                <a:ea typeface="微軟正黑體" pitchFamily="34" charset="-120"/>
              </a:rPr>
              <a:t>OR</a:t>
            </a:r>
            <a:r>
              <a:rPr lang="zh-TW" altLang="en-US" sz="1400" dirty="0" smtClean="0">
                <a:latin typeface="微軟正黑體" pitchFamily="34" charset="-120"/>
                <a:ea typeface="微軟正黑體" pitchFamily="34" charset="-120"/>
              </a:rPr>
              <a:t>、</a:t>
            </a:r>
            <a:r>
              <a:rPr lang="en-US" altLang="zh-TW" sz="1400" dirty="0" smtClean="0">
                <a:latin typeface="微軟正黑體" pitchFamily="34" charset="-120"/>
                <a:ea typeface="微軟正黑體" pitchFamily="34" charset="-120"/>
              </a:rPr>
              <a:t>NOT</a:t>
            </a:r>
          </a:p>
        </p:txBody>
      </p:sp>
      <p:sp>
        <p:nvSpPr>
          <p:cNvPr id="12" name="文字方塊 11"/>
          <p:cNvSpPr txBox="1"/>
          <p:nvPr/>
        </p:nvSpPr>
        <p:spPr>
          <a:xfrm>
            <a:off x="3563888" y="3717032"/>
            <a:ext cx="1296144" cy="523220"/>
          </a:xfrm>
          <a:prstGeom prst="rect">
            <a:avLst/>
          </a:prstGeom>
          <a:solidFill>
            <a:srgbClr val="FFFF99"/>
          </a:solidFill>
        </p:spPr>
        <p:txBody>
          <a:bodyPr wrap="square" rtlCol="0">
            <a:spAutoFit/>
          </a:bodyPr>
          <a:lstStyle/>
          <a:p>
            <a:pPr algn="ctr"/>
            <a:r>
              <a:rPr lang="zh-TW" altLang="en-US" sz="1400" dirty="0" smtClean="0">
                <a:latin typeface="微軟正黑體" pitchFamily="34" charset="-120"/>
                <a:ea typeface="微軟正黑體" pitchFamily="34" charset="-120"/>
              </a:rPr>
              <a:t>依照不同項目限制檢索條件</a:t>
            </a:r>
            <a:endParaRPr lang="en-US" altLang="zh-TW" sz="1400" dirty="0" smtClean="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8"/>
                                        </p:tgtEl>
                                        <p:attrNameLst>
                                          <p:attrName>ppt_x</p:attrName>
                                        </p:attrNameLst>
                                      </p:cBhvr>
                                      <p:tavLst>
                                        <p:tav tm="0">
                                          <p:val>
                                            <p:strVal val="ppt_x"/>
                                          </p:val>
                                        </p:tav>
                                        <p:tav tm="100000">
                                          <p:val>
                                            <p:strVal val="ppt_x"/>
                                          </p:val>
                                        </p:tav>
                                      </p:tavLst>
                                    </p:anim>
                                    <p:anim calcmode="lin" valueType="num">
                                      <p:cBhvr additive="base">
                                        <p:cTn id="21" dur="500"/>
                                        <p:tgtEl>
                                          <p:spTgt spid="8"/>
                                        </p:tgtEl>
                                        <p:attrNameLst>
                                          <p:attrName>ppt_y</p:attrName>
                                        </p:attrNameLst>
                                      </p:cBhvr>
                                      <p:tavLst>
                                        <p:tav tm="0">
                                          <p:val>
                                            <p:strVal val="ppt_y"/>
                                          </p:val>
                                        </p:tav>
                                        <p:tav tm="100000">
                                          <p:val>
                                            <p:strVal val="1+ppt_h/2"/>
                                          </p:val>
                                        </p:tav>
                                      </p:tavLst>
                                    </p:anim>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linds(horizont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15</a:t>
            </a:fld>
            <a:endParaRPr lang="zh-TW" altLang="en-US" sz="2400" b="1" dirty="0">
              <a:solidFill>
                <a:schemeClr val="tx1"/>
              </a:solidFill>
            </a:endParaRPr>
          </a:p>
        </p:txBody>
      </p:sp>
      <p:sp>
        <p:nvSpPr>
          <p:cNvPr id="3" name="文字方塊 2"/>
          <p:cNvSpPr txBox="1"/>
          <p:nvPr/>
        </p:nvSpPr>
        <p:spPr>
          <a:xfrm>
            <a:off x="2627784" y="404664"/>
            <a:ext cx="6696744" cy="584775"/>
          </a:xfrm>
          <a:prstGeom prst="rect">
            <a:avLst/>
          </a:prstGeom>
          <a:noFill/>
        </p:spPr>
        <p:txBody>
          <a:bodyPr wrap="square" rtlCol="0">
            <a:spAutoFit/>
          </a:bodyPr>
          <a:lstStyle/>
          <a:p>
            <a:r>
              <a:rPr lang="en-US" altLang="zh-TW" sz="3200" b="1" dirty="0" smtClean="0">
                <a:latin typeface="微軟正黑體" pitchFamily="34" charset="-120"/>
                <a:ea typeface="微軟正黑體" pitchFamily="34" charset="-120"/>
              </a:rPr>
              <a:t>2.</a:t>
            </a:r>
            <a:r>
              <a:rPr lang="zh-TW" altLang="en-US" sz="3200" b="1" dirty="0" smtClean="0">
                <a:latin typeface="微軟正黑體" pitchFamily="34" charset="-120"/>
                <a:ea typeface="微軟正黑體" pitchFamily="34" charset="-120"/>
              </a:rPr>
              <a:t> 進階檢索</a:t>
            </a:r>
            <a:r>
              <a:rPr lang="en-US" altLang="zh-TW" sz="3200" b="1" dirty="0" smtClean="0">
                <a:latin typeface="微軟正黑體" pitchFamily="34" charset="-120"/>
                <a:ea typeface="微軟正黑體" pitchFamily="34" charset="-120"/>
              </a:rPr>
              <a:t>-</a:t>
            </a:r>
            <a:r>
              <a:rPr lang="zh-TW" altLang="en-US" sz="3200" b="1" dirty="0" smtClean="0">
                <a:latin typeface="微軟正黑體" pitchFamily="34" charset="-120"/>
                <a:ea typeface="微軟正黑體" pitchFamily="34" charset="-120"/>
              </a:rPr>
              <a:t>以</a:t>
            </a:r>
            <a:r>
              <a:rPr lang="en-US" altLang="zh-TW" sz="3200" b="1" dirty="0" smtClean="0">
                <a:latin typeface="微軟正黑體" pitchFamily="34" charset="-120"/>
                <a:ea typeface="微軟正黑體" pitchFamily="34" charset="-120"/>
              </a:rPr>
              <a:t>J. K. Rowling</a:t>
            </a:r>
            <a:r>
              <a:rPr lang="zh-TW" altLang="en-US" sz="3200" b="1" dirty="0" smtClean="0">
                <a:latin typeface="微軟正黑體" pitchFamily="34" charset="-120"/>
                <a:ea typeface="微軟正黑體" pitchFamily="34" charset="-120"/>
              </a:rPr>
              <a:t>為例</a:t>
            </a:r>
            <a:endParaRPr lang="zh-TW" altLang="en-US" sz="3200" b="1" dirty="0">
              <a:latin typeface="微軟正黑體" pitchFamily="34" charset="-120"/>
              <a:ea typeface="微軟正黑體" pitchFamily="34" charset="-120"/>
            </a:endParaRPr>
          </a:p>
        </p:txBody>
      </p:sp>
      <p:grpSp>
        <p:nvGrpSpPr>
          <p:cNvPr id="4" name="群組 3"/>
          <p:cNvGrpSpPr/>
          <p:nvPr/>
        </p:nvGrpSpPr>
        <p:grpSpPr>
          <a:xfrm>
            <a:off x="395536" y="260648"/>
            <a:ext cx="2160240" cy="792088"/>
            <a:chOff x="-72008" y="260648"/>
            <a:chExt cx="2160240" cy="792088"/>
          </a:xfrm>
        </p:grpSpPr>
        <p:sp>
          <p:nvSpPr>
            <p:cNvPr id="5" name="圓角矩形 4"/>
            <p:cNvSpPr/>
            <p:nvPr/>
          </p:nvSpPr>
          <p:spPr>
            <a:xfrm>
              <a:off x="-72008" y="260648"/>
              <a:ext cx="2160240" cy="7920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0" y="332656"/>
              <a:ext cx="2016224" cy="646331"/>
            </a:xfrm>
            <a:prstGeom prst="rect">
              <a:avLst/>
            </a:prstGeom>
            <a:noFill/>
          </p:spPr>
          <p:txBody>
            <a:bodyPr wrap="square" rtlCol="0">
              <a:spAutoFit/>
            </a:bodyPr>
            <a:lstStyle/>
            <a:p>
              <a:pPr algn="ctr"/>
              <a:r>
                <a:rPr lang="zh-TW" altLang="en-US" sz="3600" b="1" dirty="0">
                  <a:latin typeface="微軟正黑體" pitchFamily="34" charset="-120"/>
                  <a:ea typeface="微軟正黑體" pitchFamily="34" charset="-120"/>
                </a:rPr>
                <a:t>檢索範例</a:t>
              </a:r>
              <a:endParaRPr lang="en-US" altLang="zh-TW" sz="3600" b="1" dirty="0" smtClean="0">
                <a:latin typeface="微軟正黑體" pitchFamily="34" charset="-120"/>
                <a:ea typeface="微軟正黑體" pitchFamily="34" charset="-120"/>
              </a:endParaRPr>
            </a:p>
          </p:txBody>
        </p:sp>
      </p:grpSp>
      <p:pic>
        <p:nvPicPr>
          <p:cNvPr id="10242" name="Picture 2"/>
          <p:cNvPicPr>
            <a:picLocks noChangeAspect="1" noChangeArrowheads="1"/>
          </p:cNvPicPr>
          <p:nvPr/>
        </p:nvPicPr>
        <p:blipFill>
          <a:blip r:embed="rId2" cstate="print"/>
          <a:srcRect l="15216" t="9469" r="16712" b="11782"/>
          <a:stretch>
            <a:fillRect/>
          </a:stretch>
        </p:blipFill>
        <p:spPr bwMode="auto">
          <a:xfrm>
            <a:off x="467544" y="1268760"/>
            <a:ext cx="8136904" cy="5292295"/>
          </a:xfrm>
          <a:prstGeom prst="rect">
            <a:avLst/>
          </a:prstGeom>
          <a:noFill/>
          <a:ln w="9525">
            <a:noFill/>
            <a:miter lim="800000"/>
            <a:headEnd/>
            <a:tailEnd/>
          </a:ln>
        </p:spPr>
      </p:pic>
      <p:sp>
        <p:nvSpPr>
          <p:cNvPr id="9" name="矩形 8"/>
          <p:cNvSpPr/>
          <p:nvPr/>
        </p:nvSpPr>
        <p:spPr>
          <a:xfrm>
            <a:off x="899592" y="1700808"/>
            <a:ext cx="5184576" cy="1008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899592" y="3645024"/>
            <a:ext cx="1296144" cy="4956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6228184" y="1700808"/>
            <a:ext cx="1296144" cy="738664"/>
          </a:xfrm>
          <a:prstGeom prst="rect">
            <a:avLst/>
          </a:prstGeom>
          <a:solidFill>
            <a:srgbClr val="FFFF99"/>
          </a:solidFill>
        </p:spPr>
        <p:txBody>
          <a:bodyPr wrap="square" rtlCol="0">
            <a:spAutoFit/>
          </a:bodyPr>
          <a:lstStyle/>
          <a:p>
            <a:pPr algn="ctr"/>
            <a:r>
              <a:rPr lang="zh-TW" altLang="en-US" sz="1400" dirty="0" smtClean="0">
                <a:latin typeface="微軟正黑體" pitchFamily="34" charset="-120"/>
                <a:ea typeface="微軟正黑體" pitchFamily="34" charset="-120"/>
              </a:rPr>
              <a:t>選擇搜尋欄位、輸入檢索詞並設定布林邏輯</a:t>
            </a:r>
            <a:endParaRPr lang="en-US" altLang="zh-TW" sz="1400" dirty="0" smtClean="0">
              <a:latin typeface="微軟正黑體" pitchFamily="34" charset="-120"/>
              <a:ea typeface="微軟正黑體" pitchFamily="34" charset="-120"/>
            </a:endParaRPr>
          </a:p>
        </p:txBody>
      </p:sp>
      <p:sp>
        <p:nvSpPr>
          <p:cNvPr id="12" name="文字方塊 11"/>
          <p:cNvSpPr txBox="1"/>
          <p:nvPr/>
        </p:nvSpPr>
        <p:spPr>
          <a:xfrm>
            <a:off x="6156176" y="2492896"/>
            <a:ext cx="1440160" cy="738664"/>
          </a:xfrm>
          <a:prstGeom prst="rect">
            <a:avLst/>
          </a:prstGeom>
          <a:solidFill>
            <a:srgbClr val="FFFF99"/>
          </a:solidFill>
        </p:spPr>
        <p:txBody>
          <a:bodyPr wrap="square" rtlCol="0">
            <a:spAutoFit/>
          </a:bodyPr>
          <a:lstStyle/>
          <a:p>
            <a:pPr algn="ctr"/>
            <a:r>
              <a:rPr lang="zh-TW" altLang="en-US" sz="1400" dirty="0" smtClean="0">
                <a:latin typeface="微軟正黑體" pitchFamily="34" charset="-120"/>
                <a:ea typeface="微軟正黑體" pitchFamily="34" charset="-120"/>
              </a:rPr>
              <a:t>若選擇的是系統建議字詞，檢索詞會用</a:t>
            </a:r>
            <a:r>
              <a:rPr lang="en-US" altLang="zh-TW" sz="1400" dirty="0" smtClean="0">
                <a:latin typeface="微軟正黑體" pitchFamily="34" charset="-120"/>
                <a:ea typeface="微軟正黑體" pitchFamily="34" charset="-120"/>
              </a:rPr>
              <a:t>“”</a:t>
            </a:r>
            <a:r>
              <a:rPr lang="zh-TW" altLang="en-US" sz="1400" dirty="0" smtClean="0">
                <a:latin typeface="微軟正黑體" pitchFamily="34" charset="-120"/>
                <a:ea typeface="微軟正黑體" pitchFamily="34" charset="-120"/>
              </a:rPr>
              <a:t>標示</a:t>
            </a:r>
            <a:endParaRPr lang="en-US" altLang="zh-TW" sz="1400" dirty="0" smtClean="0">
              <a:latin typeface="微軟正黑體" pitchFamily="34" charset="-120"/>
              <a:ea typeface="微軟正黑體" pitchFamily="34" charset="-120"/>
            </a:endParaRPr>
          </a:p>
        </p:txBody>
      </p:sp>
      <p:sp>
        <p:nvSpPr>
          <p:cNvPr id="13" name="文字方塊 12"/>
          <p:cNvSpPr txBox="1"/>
          <p:nvPr/>
        </p:nvSpPr>
        <p:spPr>
          <a:xfrm>
            <a:off x="2267744" y="3769295"/>
            <a:ext cx="1656184" cy="307777"/>
          </a:xfrm>
          <a:prstGeom prst="rect">
            <a:avLst/>
          </a:prstGeom>
          <a:solidFill>
            <a:srgbClr val="FFFF99"/>
          </a:solidFill>
        </p:spPr>
        <p:txBody>
          <a:bodyPr wrap="square" rtlCol="0">
            <a:spAutoFit/>
          </a:bodyPr>
          <a:lstStyle/>
          <a:p>
            <a:pPr algn="ctr"/>
            <a:r>
              <a:rPr lang="zh-TW" altLang="en-US" sz="1400" dirty="0" smtClean="0">
                <a:latin typeface="微軟正黑體" pitchFamily="34" charset="-120"/>
                <a:ea typeface="微軟正黑體" pitchFamily="34" charset="-120"/>
              </a:rPr>
              <a:t>設定其他檢索條件</a:t>
            </a:r>
            <a:endParaRPr lang="en-US" altLang="zh-TW" sz="1400" dirty="0" smtClean="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l="15215" t="8485" r="18373" b="6250"/>
          <a:stretch>
            <a:fillRect/>
          </a:stretch>
        </p:blipFill>
        <p:spPr bwMode="auto">
          <a:xfrm>
            <a:off x="251520" y="288032"/>
            <a:ext cx="8640960" cy="6237312"/>
          </a:xfrm>
          <a:prstGeom prst="rect">
            <a:avLst/>
          </a:prstGeom>
          <a:noFill/>
          <a:ln w="9525">
            <a:noFill/>
            <a:miter lim="800000"/>
            <a:headEnd/>
            <a:tailEnd/>
          </a:ln>
        </p:spPr>
      </p:pic>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16</a:t>
            </a:fld>
            <a:endParaRPr lang="zh-TW" altLang="en-US" b="1" dirty="0">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17</a:t>
            </a:fld>
            <a:endParaRPr lang="zh-TW" altLang="en-US" sz="2400" b="1" dirty="0">
              <a:solidFill>
                <a:schemeClr val="tx1"/>
              </a:solidFill>
            </a:endParaRPr>
          </a:p>
        </p:txBody>
      </p:sp>
      <p:sp>
        <p:nvSpPr>
          <p:cNvPr id="3" name="文字方塊 2"/>
          <p:cNvSpPr txBox="1"/>
          <p:nvPr/>
        </p:nvSpPr>
        <p:spPr>
          <a:xfrm>
            <a:off x="2627784" y="404664"/>
            <a:ext cx="3168352" cy="584775"/>
          </a:xfrm>
          <a:prstGeom prst="rect">
            <a:avLst/>
          </a:prstGeom>
          <a:noFill/>
        </p:spPr>
        <p:txBody>
          <a:bodyPr wrap="square" rtlCol="0">
            <a:spAutoFit/>
          </a:bodyPr>
          <a:lstStyle/>
          <a:p>
            <a:r>
              <a:rPr lang="en-US" altLang="zh-TW" sz="3200" b="1" dirty="0" smtClean="0">
                <a:latin typeface="微軟正黑體" pitchFamily="34" charset="-120"/>
                <a:ea typeface="微軟正黑體" pitchFamily="34" charset="-120"/>
              </a:rPr>
              <a:t>3.</a:t>
            </a:r>
            <a:r>
              <a:rPr lang="zh-TW" altLang="en-US" sz="3200" b="1" dirty="0" smtClean="0">
                <a:latin typeface="微軟正黑體" pitchFamily="34" charset="-120"/>
                <a:ea typeface="微軟正黑體" pitchFamily="34" charset="-120"/>
              </a:rPr>
              <a:t> 主題指南搜尋</a:t>
            </a:r>
            <a:endParaRPr lang="zh-TW" altLang="en-US" sz="3200" b="1" dirty="0">
              <a:latin typeface="微軟正黑體" pitchFamily="34" charset="-120"/>
              <a:ea typeface="微軟正黑體" pitchFamily="34" charset="-120"/>
            </a:endParaRPr>
          </a:p>
        </p:txBody>
      </p:sp>
      <p:grpSp>
        <p:nvGrpSpPr>
          <p:cNvPr id="4" name="群組 3"/>
          <p:cNvGrpSpPr/>
          <p:nvPr/>
        </p:nvGrpSpPr>
        <p:grpSpPr>
          <a:xfrm>
            <a:off x="395536" y="260648"/>
            <a:ext cx="2160240" cy="792088"/>
            <a:chOff x="-72008" y="260648"/>
            <a:chExt cx="2160240" cy="792088"/>
          </a:xfrm>
        </p:grpSpPr>
        <p:sp>
          <p:nvSpPr>
            <p:cNvPr id="5" name="圓角矩形 4"/>
            <p:cNvSpPr/>
            <p:nvPr/>
          </p:nvSpPr>
          <p:spPr>
            <a:xfrm>
              <a:off x="-72008" y="260648"/>
              <a:ext cx="2160240" cy="7920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0" y="332656"/>
              <a:ext cx="2016224" cy="646331"/>
            </a:xfrm>
            <a:prstGeom prst="rect">
              <a:avLst/>
            </a:prstGeom>
            <a:noFill/>
          </p:spPr>
          <p:txBody>
            <a:bodyPr wrap="square" rtlCol="0">
              <a:spAutoFit/>
            </a:bodyPr>
            <a:lstStyle/>
            <a:p>
              <a:pPr algn="ctr"/>
              <a:r>
                <a:rPr lang="zh-TW" altLang="en-US" sz="3600" b="1" dirty="0">
                  <a:latin typeface="微軟正黑體" pitchFamily="34" charset="-120"/>
                  <a:ea typeface="微軟正黑體" pitchFamily="34" charset="-120"/>
                </a:rPr>
                <a:t>檢索範例</a:t>
              </a:r>
              <a:endParaRPr lang="en-US" altLang="zh-TW" sz="3600" b="1" dirty="0" smtClean="0">
                <a:latin typeface="微軟正黑體" pitchFamily="34" charset="-120"/>
                <a:ea typeface="微軟正黑體" pitchFamily="34" charset="-120"/>
              </a:endParaRPr>
            </a:p>
          </p:txBody>
        </p:sp>
      </p:grpSp>
      <p:pic>
        <p:nvPicPr>
          <p:cNvPr id="7" name="Picture 2"/>
          <p:cNvPicPr>
            <a:picLocks noChangeAspect="1" noChangeArrowheads="1"/>
          </p:cNvPicPr>
          <p:nvPr/>
        </p:nvPicPr>
        <p:blipFill>
          <a:blip r:embed="rId2" cstate="print"/>
          <a:srcRect l="18536" t="14391" r="20033" b="8829"/>
          <a:stretch>
            <a:fillRect/>
          </a:stretch>
        </p:blipFill>
        <p:spPr bwMode="auto">
          <a:xfrm>
            <a:off x="611560" y="1153936"/>
            <a:ext cx="7848872" cy="5515424"/>
          </a:xfrm>
          <a:prstGeom prst="rect">
            <a:avLst/>
          </a:prstGeom>
          <a:noFill/>
          <a:ln w="9525">
            <a:noFill/>
            <a:miter lim="800000"/>
            <a:headEnd/>
            <a:tailEnd/>
          </a:ln>
        </p:spPr>
      </p:pic>
      <p:sp>
        <p:nvSpPr>
          <p:cNvPr id="8" name="矩形 7"/>
          <p:cNvSpPr/>
          <p:nvPr/>
        </p:nvSpPr>
        <p:spPr>
          <a:xfrm>
            <a:off x="3203848" y="1772816"/>
            <a:ext cx="648072"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3059832" y="2132856"/>
            <a:ext cx="936104" cy="307777"/>
          </a:xfrm>
          <a:prstGeom prst="rect">
            <a:avLst/>
          </a:prstGeom>
          <a:solidFill>
            <a:srgbClr val="FFFF99"/>
          </a:solidFill>
          <a:ln w="38100">
            <a:noFill/>
          </a:ln>
        </p:spPr>
        <p:txBody>
          <a:bodyPr wrap="square" rtlCol="0">
            <a:spAutoFit/>
          </a:bodyPr>
          <a:lstStyle/>
          <a:p>
            <a:pPr algn="ctr">
              <a:defRPr/>
            </a:pPr>
            <a:r>
              <a:rPr lang="zh-TW" altLang="en-US" sz="1400" dirty="0" smtClean="0">
                <a:latin typeface="微軟正黑體" pitchFamily="34" charset="-120"/>
                <a:ea typeface="微軟正黑體" pitchFamily="34" charset="-120"/>
              </a:rPr>
              <a:t>點選進入</a:t>
            </a:r>
            <a:endParaRPr lang="en-US" altLang="zh-TW" sz="1400" dirty="0" smtClean="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l="14662" t="7501" r="16159" b="6250"/>
          <a:stretch>
            <a:fillRect/>
          </a:stretch>
        </p:blipFill>
        <p:spPr bwMode="auto">
          <a:xfrm>
            <a:off x="199664" y="404664"/>
            <a:ext cx="8692816" cy="6093296"/>
          </a:xfrm>
          <a:prstGeom prst="rect">
            <a:avLst/>
          </a:prstGeom>
          <a:noFill/>
          <a:ln w="9525">
            <a:noFill/>
            <a:miter lim="800000"/>
            <a:headEnd/>
            <a:tailEnd/>
          </a:ln>
        </p:spPr>
      </p:pic>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18</a:t>
            </a:fld>
            <a:endParaRPr lang="zh-TW" altLang="en-US" sz="2400" b="1" dirty="0">
              <a:solidFill>
                <a:schemeClr val="tx1"/>
              </a:solidFill>
            </a:endParaRPr>
          </a:p>
        </p:txBody>
      </p:sp>
      <p:sp>
        <p:nvSpPr>
          <p:cNvPr id="4" name="文字方塊 3"/>
          <p:cNvSpPr txBox="1"/>
          <p:nvPr/>
        </p:nvSpPr>
        <p:spPr>
          <a:xfrm>
            <a:off x="3419872" y="2204864"/>
            <a:ext cx="2016224" cy="307777"/>
          </a:xfrm>
          <a:prstGeom prst="rect">
            <a:avLst/>
          </a:prstGeom>
          <a:solidFill>
            <a:srgbClr val="FFFF99"/>
          </a:solidFill>
        </p:spPr>
        <p:txBody>
          <a:bodyPr wrap="square" rtlCol="0">
            <a:spAutoFit/>
          </a:bodyPr>
          <a:lstStyle/>
          <a:p>
            <a:pPr algn="ctr"/>
            <a:r>
              <a:rPr lang="zh-TW" altLang="en-US" sz="1400" dirty="0" smtClean="0">
                <a:latin typeface="微軟正黑體" pitchFamily="34" charset="-120"/>
                <a:ea typeface="微軟正黑體" pitchFamily="34" charset="-120"/>
              </a:rPr>
              <a:t>輸入檢索詞與檢索條件</a:t>
            </a:r>
            <a:endParaRPr lang="en-US" altLang="zh-TW" sz="1400" dirty="0" smtClean="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902896" y="6356350"/>
            <a:ext cx="2133600" cy="365125"/>
          </a:xfrm>
        </p:spPr>
        <p:txBody>
          <a:bodyPr/>
          <a:lstStyle/>
          <a:p>
            <a:fld id="{5D0BE1F7-B63C-4A39-86B9-EB7D3ACA7D25}" type="slidenum">
              <a:rPr lang="zh-TW" altLang="en-US" sz="2400" b="1" smtClean="0">
                <a:solidFill>
                  <a:schemeClr val="tx1"/>
                </a:solidFill>
              </a:rPr>
              <a:pPr/>
              <a:t>19</a:t>
            </a:fld>
            <a:endParaRPr lang="zh-TW" altLang="en-US" sz="2400" b="1" dirty="0">
              <a:solidFill>
                <a:schemeClr val="tx1"/>
              </a:solidFill>
            </a:endParaRPr>
          </a:p>
        </p:txBody>
      </p:sp>
      <p:sp>
        <p:nvSpPr>
          <p:cNvPr id="3" name="文字方塊 2"/>
          <p:cNvSpPr txBox="1"/>
          <p:nvPr/>
        </p:nvSpPr>
        <p:spPr>
          <a:xfrm>
            <a:off x="1187623" y="116632"/>
            <a:ext cx="7416825" cy="1077218"/>
          </a:xfrm>
          <a:prstGeom prst="rect">
            <a:avLst/>
          </a:prstGeom>
          <a:noFill/>
        </p:spPr>
        <p:txBody>
          <a:bodyPr wrap="square" rtlCol="0">
            <a:spAutoFit/>
          </a:bodyPr>
          <a:lstStyle/>
          <a:p>
            <a:pPr algn="ctr"/>
            <a:r>
              <a:rPr lang="en-US" altLang="zh-TW" sz="3200" b="1" dirty="0" smtClean="0">
                <a:latin typeface="微軟正黑體" pitchFamily="34" charset="-120"/>
                <a:ea typeface="微軟正黑體" pitchFamily="34" charset="-120"/>
              </a:rPr>
              <a:t>3.</a:t>
            </a:r>
            <a:r>
              <a:rPr lang="zh-TW" altLang="en-US" sz="3200" b="1" dirty="0" smtClean="0">
                <a:latin typeface="微軟正黑體" pitchFamily="34" charset="-120"/>
                <a:ea typeface="微軟正黑體" pitchFamily="34" charset="-120"/>
              </a:rPr>
              <a:t> 主題指南搜尋</a:t>
            </a:r>
            <a:endParaRPr lang="en-US" altLang="zh-TW" sz="3200" b="1" dirty="0" smtClean="0">
              <a:latin typeface="微軟正黑體" pitchFamily="34" charset="-120"/>
              <a:ea typeface="微軟正黑體" pitchFamily="34" charset="-120"/>
            </a:endParaRPr>
          </a:p>
          <a:p>
            <a:pPr algn="ctr"/>
            <a:r>
              <a:rPr lang="en-US" altLang="zh-TW" sz="3200" b="1" dirty="0" smtClean="0">
                <a:latin typeface="微軟正黑體" pitchFamily="34" charset="-120"/>
                <a:ea typeface="微軟正黑體" pitchFamily="34" charset="-120"/>
              </a:rPr>
              <a:t>-</a:t>
            </a:r>
            <a:r>
              <a:rPr lang="zh-TW" altLang="en-US" sz="3200" b="1" dirty="0" smtClean="0">
                <a:latin typeface="微軟正黑體" pitchFamily="34" charset="-120"/>
                <a:ea typeface="微軟正黑體" pitchFamily="34" charset="-120"/>
              </a:rPr>
              <a:t>以</a:t>
            </a:r>
            <a:r>
              <a:rPr lang="en-US" altLang="zh-TW" sz="3200" b="1" dirty="0" smtClean="0">
                <a:latin typeface="微軟正黑體" pitchFamily="34" charset="-120"/>
                <a:ea typeface="微軟正黑體" pitchFamily="34" charset="-120"/>
              </a:rPr>
              <a:t>science fiction</a:t>
            </a:r>
            <a:r>
              <a:rPr lang="zh-TW" altLang="en-US" sz="3200" b="1" dirty="0" smtClean="0">
                <a:latin typeface="微軟正黑體" pitchFamily="34" charset="-120"/>
                <a:ea typeface="微軟正黑體" pitchFamily="34" charset="-120"/>
              </a:rPr>
              <a:t>為例</a:t>
            </a:r>
            <a:endParaRPr lang="zh-TW" altLang="en-US" sz="3200" b="1" dirty="0">
              <a:latin typeface="微軟正黑體" pitchFamily="34" charset="-120"/>
              <a:ea typeface="微軟正黑體" pitchFamily="34" charset="-120"/>
            </a:endParaRPr>
          </a:p>
        </p:txBody>
      </p:sp>
      <p:grpSp>
        <p:nvGrpSpPr>
          <p:cNvPr id="4" name="群組 3"/>
          <p:cNvGrpSpPr/>
          <p:nvPr/>
        </p:nvGrpSpPr>
        <p:grpSpPr>
          <a:xfrm>
            <a:off x="395536" y="260648"/>
            <a:ext cx="2160240" cy="792088"/>
            <a:chOff x="-72008" y="260648"/>
            <a:chExt cx="2160240" cy="792088"/>
          </a:xfrm>
        </p:grpSpPr>
        <p:sp>
          <p:nvSpPr>
            <p:cNvPr id="5" name="圓角矩形 4"/>
            <p:cNvSpPr/>
            <p:nvPr/>
          </p:nvSpPr>
          <p:spPr>
            <a:xfrm>
              <a:off x="-72008" y="260648"/>
              <a:ext cx="2160240" cy="7920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0" y="332656"/>
              <a:ext cx="2016224" cy="646331"/>
            </a:xfrm>
            <a:prstGeom prst="rect">
              <a:avLst/>
            </a:prstGeom>
            <a:noFill/>
          </p:spPr>
          <p:txBody>
            <a:bodyPr wrap="square" rtlCol="0">
              <a:spAutoFit/>
            </a:bodyPr>
            <a:lstStyle/>
            <a:p>
              <a:pPr algn="ctr"/>
              <a:r>
                <a:rPr lang="zh-TW" altLang="en-US" sz="3600" b="1" dirty="0">
                  <a:latin typeface="微軟正黑體" pitchFamily="34" charset="-120"/>
                  <a:ea typeface="微軟正黑體" pitchFamily="34" charset="-120"/>
                </a:rPr>
                <a:t>檢索範例</a:t>
              </a:r>
              <a:endParaRPr lang="en-US" altLang="zh-TW" sz="3600" b="1" dirty="0" smtClean="0">
                <a:latin typeface="微軟正黑體" pitchFamily="34" charset="-120"/>
                <a:ea typeface="微軟正黑體" pitchFamily="34" charset="-120"/>
              </a:endParaRPr>
            </a:p>
          </p:txBody>
        </p:sp>
      </p:grpSp>
      <p:pic>
        <p:nvPicPr>
          <p:cNvPr id="13314" name="Picture 2"/>
          <p:cNvPicPr>
            <a:picLocks noChangeAspect="1" noChangeArrowheads="1"/>
          </p:cNvPicPr>
          <p:nvPr/>
        </p:nvPicPr>
        <p:blipFill>
          <a:blip r:embed="rId2" cstate="print"/>
          <a:srcRect l="14662" t="8485" r="16159" b="6250"/>
          <a:stretch>
            <a:fillRect/>
          </a:stretch>
        </p:blipFill>
        <p:spPr bwMode="auto">
          <a:xfrm>
            <a:off x="611560" y="1196752"/>
            <a:ext cx="7992888" cy="5538733"/>
          </a:xfrm>
          <a:prstGeom prst="rect">
            <a:avLst/>
          </a:prstGeom>
          <a:noFill/>
          <a:ln w="9525">
            <a:noFill/>
            <a:miter lim="800000"/>
            <a:headEnd/>
            <a:tailEnd/>
          </a:ln>
        </p:spPr>
      </p:pic>
      <p:sp>
        <p:nvSpPr>
          <p:cNvPr id="8" name="文字方塊 7"/>
          <p:cNvSpPr txBox="1"/>
          <p:nvPr/>
        </p:nvSpPr>
        <p:spPr>
          <a:xfrm>
            <a:off x="3707904" y="2545159"/>
            <a:ext cx="1800200" cy="307777"/>
          </a:xfrm>
          <a:prstGeom prst="rect">
            <a:avLst/>
          </a:prstGeom>
          <a:solidFill>
            <a:srgbClr val="FFFF99"/>
          </a:solidFill>
        </p:spPr>
        <p:txBody>
          <a:bodyPr wrap="square" rtlCol="0">
            <a:spAutoFit/>
          </a:bodyPr>
          <a:lstStyle/>
          <a:p>
            <a:pPr algn="ctr"/>
            <a:r>
              <a:rPr lang="zh-TW" altLang="en-US" sz="1400" dirty="0" smtClean="0">
                <a:latin typeface="微軟正黑體" pitchFamily="34" charset="-120"/>
                <a:ea typeface="微軟正黑體" pitchFamily="34" charset="-120"/>
              </a:rPr>
              <a:t>可選擇系統建議字詞</a:t>
            </a:r>
            <a:endParaRPr lang="en-US" altLang="zh-TW" sz="1400" dirty="0" smtClean="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2</a:t>
            </a:fld>
            <a:endParaRPr lang="zh-TW" altLang="en-US" sz="2400" b="1" dirty="0">
              <a:solidFill>
                <a:schemeClr val="tx1"/>
              </a:solidFill>
            </a:endParaRPr>
          </a:p>
        </p:txBody>
      </p:sp>
      <p:sp>
        <p:nvSpPr>
          <p:cNvPr id="3" name="圓角矩形 2"/>
          <p:cNvSpPr/>
          <p:nvPr/>
        </p:nvSpPr>
        <p:spPr>
          <a:xfrm>
            <a:off x="2411760" y="692696"/>
            <a:ext cx="4320480" cy="7920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2483768" y="1956896"/>
            <a:ext cx="3348880" cy="3416320"/>
          </a:xfrm>
          <a:prstGeom prst="rect">
            <a:avLst/>
          </a:prstGeom>
          <a:noFill/>
        </p:spPr>
        <p:txBody>
          <a:bodyPr wrap="square" rtlCol="0">
            <a:spAutoFit/>
          </a:bodyPr>
          <a:lstStyle/>
          <a:p>
            <a:r>
              <a:rPr lang="zh-TW" altLang="en-US" sz="2400" dirty="0" smtClean="0">
                <a:latin typeface="微軟正黑體" pitchFamily="34" charset="-120"/>
                <a:ea typeface="微軟正黑體" pitchFamily="34" charset="-120"/>
              </a:rPr>
              <a:t>一、資料庫簡介</a:t>
            </a:r>
            <a:endParaRPr lang="en-US" altLang="zh-TW" sz="2400" dirty="0" smtClean="0">
              <a:latin typeface="微軟正黑體" pitchFamily="34" charset="-120"/>
              <a:ea typeface="微軟正黑體" pitchFamily="34" charset="-120"/>
            </a:endParaRPr>
          </a:p>
          <a:p>
            <a:r>
              <a:rPr lang="zh-TW" altLang="en-US" sz="2400" dirty="0" smtClean="0">
                <a:latin typeface="微軟正黑體" pitchFamily="34" charset="-120"/>
                <a:ea typeface="微軟正黑體" pitchFamily="34" charset="-120"/>
              </a:rPr>
              <a:t>二、介面瀏覽</a:t>
            </a:r>
            <a:endParaRPr lang="en-US" altLang="zh-TW" sz="2400" dirty="0" smtClean="0">
              <a:latin typeface="微軟正黑體" pitchFamily="34" charset="-120"/>
              <a:ea typeface="微軟正黑體" pitchFamily="34" charset="-120"/>
            </a:endParaRPr>
          </a:p>
          <a:p>
            <a:r>
              <a:rPr lang="zh-TW" altLang="en-US" sz="2400" dirty="0" smtClean="0">
                <a:latin typeface="微軟正黑體" pitchFamily="34" charset="-120"/>
                <a:ea typeface="微軟正黑體" pitchFamily="34" charset="-120"/>
              </a:rPr>
              <a:t>三、檢索範例</a:t>
            </a:r>
            <a:endParaRPr lang="en-US" altLang="zh-TW" sz="2400" dirty="0" smtClean="0">
              <a:latin typeface="微軟正黑體" pitchFamily="34" charset="-120"/>
              <a:ea typeface="微軟正黑體" pitchFamily="34" charset="-120"/>
            </a:endParaRPr>
          </a:p>
          <a:p>
            <a:r>
              <a:rPr lang="zh-TW" altLang="en-US" sz="2400" dirty="0" smtClean="0">
                <a:latin typeface="微軟正黑體" pitchFamily="34" charset="-120"/>
                <a:ea typeface="微軟正黑體" pitchFamily="34" charset="-120"/>
              </a:rPr>
              <a:t>        </a:t>
            </a:r>
            <a:r>
              <a:rPr lang="en-US" altLang="zh-TW" sz="2400" dirty="0" smtClean="0">
                <a:latin typeface="微軟正黑體" pitchFamily="34" charset="-120"/>
                <a:ea typeface="微軟正黑體" pitchFamily="34" charset="-120"/>
              </a:rPr>
              <a:t>1.</a:t>
            </a:r>
            <a:r>
              <a:rPr lang="zh-TW" altLang="en-US" sz="2400" dirty="0" smtClean="0">
                <a:latin typeface="微軟正黑體" pitchFamily="34" charset="-120"/>
                <a:ea typeface="微軟正黑體" pitchFamily="34" charset="-120"/>
              </a:rPr>
              <a:t> 基本檢索</a:t>
            </a:r>
            <a:endParaRPr lang="en-US" altLang="zh-TW" sz="2400" dirty="0" smtClean="0">
              <a:latin typeface="微軟正黑體" pitchFamily="34" charset="-120"/>
              <a:ea typeface="微軟正黑體" pitchFamily="34" charset="-120"/>
            </a:endParaRPr>
          </a:p>
          <a:p>
            <a:r>
              <a:rPr lang="zh-TW" altLang="en-US" sz="2400" dirty="0" smtClean="0">
                <a:latin typeface="微軟正黑體" pitchFamily="34" charset="-120"/>
                <a:ea typeface="微軟正黑體" pitchFamily="34" charset="-120"/>
              </a:rPr>
              <a:t>        </a:t>
            </a:r>
            <a:r>
              <a:rPr lang="en-US" altLang="zh-TW" sz="2400" dirty="0" smtClean="0">
                <a:latin typeface="微軟正黑體" pitchFamily="34" charset="-120"/>
                <a:ea typeface="微軟正黑體" pitchFamily="34" charset="-120"/>
              </a:rPr>
              <a:t>2.</a:t>
            </a:r>
            <a:r>
              <a:rPr lang="zh-TW" altLang="en-US" sz="2400" dirty="0" smtClean="0">
                <a:latin typeface="微軟正黑體" pitchFamily="34" charset="-120"/>
                <a:ea typeface="微軟正黑體" pitchFamily="34" charset="-120"/>
              </a:rPr>
              <a:t> 進階檢索</a:t>
            </a:r>
            <a:endParaRPr lang="en-US" altLang="zh-TW" sz="2400" dirty="0" smtClean="0">
              <a:latin typeface="微軟正黑體" pitchFamily="34" charset="-120"/>
              <a:ea typeface="微軟正黑體" pitchFamily="34" charset="-120"/>
            </a:endParaRPr>
          </a:p>
          <a:p>
            <a:r>
              <a:rPr lang="zh-TW" altLang="en-US" sz="2400" dirty="0">
                <a:latin typeface="微軟正黑體" pitchFamily="34" charset="-120"/>
                <a:ea typeface="微軟正黑體" pitchFamily="34" charset="-120"/>
              </a:rPr>
              <a:t> </a:t>
            </a:r>
            <a:r>
              <a:rPr lang="zh-TW" altLang="en-US" sz="2400" dirty="0" smtClean="0">
                <a:latin typeface="微軟正黑體" pitchFamily="34" charset="-120"/>
                <a:ea typeface="微軟正黑體" pitchFamily="34" charset="-120"/>
              </a:rPr>
              <a:t>       </a:t>
            </a:r>
            <a:r>
              <a:rPr lang="en-US" altLang="zh-TW" sz="2400" dirty="0" smtClean="0">
                <a:latin typeface="微軟正黑體" pitchFamily="34" charset="-120"/>
                <a:ea typeface="微軟正黑體" pitchFamily="34" charset="-120"/>
              </a:rPr>
              <a:t>3.</a:t>
            </a:r>
            <a:r>
              <a:rPr lang="zh-TW" altLang="en-US" sz="2400" dirty="0" smtClean="0">
                <a:latin typeface="微軟正黑體" pitchFamily="34" charset="-120"/>
                <a:ea typeface="微軟正黑體" pitchFamily="34" charset="-120"/>
              </a:rPr>
              <a:t> 主題指南搜尋</a:t>
            </a:r>
            <a:endParaRPr lang="en-US" altLang="zh-TW" sz="2400" dirty="0" smtClean="0">
              <a:latin typeface="微軟正黑體" pitchFamily="34" charset="-120"/>
              <a:ea typeface="微軟正黑體" pitchFamily="34" charset="-120"/>
            </a:endParaRPr>
          </a:p>
          <a:p>
            <a:r>
              <a:rPr lang="zh-TW" altLang="en-US" sz="2400" dirty="0" smtClean="0">
                <a:latin typeface="微軟正黑體" pitchFamily="34" charset="-120"/>
                <a:ea typeface="微軟正黑體" pitchFamily="34" charset="-120"/>
              </a:rPr>
              <a:t>        </a:t>
            </a:r>
            <a:r>
              <a:rPr lang="en-US" altLang="zh-TW" sz="2400" dirty="0" smtClean="0">
                <a:latin typeface="微軟正黑體" pitchFamily="34" charset="-120"/>
                <a:ea typeface="微軟正黑體" pitchFamily="34" charset="-120"/>
              </a:rPr>
              <a:t>4.</a:t>
            </a:r>
            <a:r>
              <a:rPr lang="zh-TW" altLang="en-US" sz="2400" dirty="0" smtClean="0">
                <a:latin typeface="微軟正黑體" pitchFamily="34" charset="-120"/>
                <a:ea typeface="微軟正黑體" pitchFamily="34" charset="-120"/>
              </a:rPr>
              <a:t> 期刊目錄搜尋</a:t>
            </a:r>
            <a:endParaRPr lang="en-US" altLang="zh-TW" sz="2400" dirty="0" smtClean="0">
              <a:latin typeface="微軟正黑體" pitchFamily="34" charset="-120"/>
              <a:ea typeface="微軟正黑體" pitchFamily="34" charset="-120"/>
            </a:endParaRPr>
          </a:p>
          <a:p>
            <a:r>
              <a:rPr lang="zh-TW" altLang="en-US" sz="2400" dirty="0" smtClean="0">
                <a:latin typeface="微軟正黑體" pitchFamily="34" charset="-120"/>
                <a:ea typeface="微軟正黑體" pitchFamily="34" charset="-120"/>
              </a:rPr>
              <a:t>        </a:t>
            </a:r>
            <a:r>
              <a:rPr lang="en-US" altLang="zh-TW" sz="2400" dirty="0" smtClean="0">
                <a:latin typeface="微軟正黑體" pitchFamily="34" charset="-120"/>
                <a:ea typeface="微軟正黑體" pitchFamily="34" charset="-120"/>
              </a:rPr>
              <a:t>5.</a:t>
            </a:r>
            <a:r>
              <a:rPr lang="zh-TW" altLang="en-US" sz="2400" dirty="0" smtClean="0">
                <a:latin typeface="微軟正黑體" pitchFamily="34" charset="-120"/>
                <a:ea typeface="微軟正黑體" pitchFamily="34" charset="-120"/>
              </a:rPr>
              <a:t> 全文連結</a:t>
            </a:r>
            <a:endParaRPr lang="en-US" altLang="zh-TW" sz="2400" dirty="0" smtClean="0">
              <a:latin typeface="微軟正黑體" pitchFamily="34" charset="-120"/>
              <a:ea typeface="微軟正黑體" pitchFamily="34" charset="-120"/>
            </a:endParaRPr>
          </a:p>
          <a:p>
            <a:r>
              <a:rPr lang="zh-TW" altLang="en-US" sz="2400" dirty="0" smtClean="0">
                <a:latin typeface="微軟正黑體" pitchFamily="34" charset="-120"/>
                <a:ea typeface="微軟正黑體" pitchFamily="34" charset="-120"/>
              </a:rPr>
              <a:t>四、聯絡資訊</a:t>
            </a:r>
            <a:endParaRPr lang="en-US" altLang="zh-TW" sz="2400" dirty="0" smtClean="0">
              <a:latin typeface="微軟正黑體" pitchFamily="34" charset="-120"/>
              <a:ea typeface="微軟正黑體" pitchFamily="34" charset="-120"/>
            </a:endParaRPr>
          </a:p>
        </p:txBody>
      </p:sp>
      <p:pic>
        <p:nvPicPr>
          <p:cNvPr id="5" name="圖片 4" descr="user-guide_69099.png"/>
          <p:cNvPicPr>
            <a:picLocks noChangeAspect="1"/>
          </p:cNvPicPr>
          <p:nvPr/>
        </p:nvPicPr>
        <p:blipFill>
          <a:blip r:embed="rId2" cstate="print"/>
          <a:stretch>
            <a:fillRect/>
          </a:stretch>
        </p:blipFill>
        <p:spPr>
          <a:xfrm rot="616455">
            <a:off x="6192534" y="4113430"/>
            <a:ext cx="2222376" cy="2222376"/>
          </a:xfrm>
          <a:prstGeom prst="rect">
            <a:avLst/>
          </a:prstGeom>
        </p:spPr>
      </p:pic>
      <p:sp>
        <p:nvSpPr>
          <p:cNvPr id="6" name="文字方塊 5"/>
          <p:cNvSpPr txBox="1"/>
          <p:nvPr/>
        </p:nvSpPr>
        <p:spPr>
          <a:xfrm>
            <a:off x="2483768" y="764704"/>
            <a:ext cx="4248472" cy="646331"/>
          </a:xfrm>
          <a:prstGeom prst="rect">
            <a:avLst/>
          </a:prstGeom>
          <a:noFill/>
        </p:spPr>
        <p:txBody>
          <a:bodyPr wrap="square" rtlCol="0">
            <a:spAutoFit/>
          </a:bodyPr>
          <a:lstStyle/>
          <a:p>
            <a:pPr algn="ctr"/>
            <a:r>
              <a:rPr lang="zh-TW" altLang="en-US" sz="3600" b="1" dirty="0" smtClean="0">
                <a:latin typeface="微軟正黑體" pitchFamily="34" charset="-120"/>
                <a:ea typeface="微軟正黑體" pitchFamily="34" charset="-120"/>
              </a:rPr>
              <a:t>操作手冊內容目錄</a:t>
            </a:r>
            <a:endParaRPr lang="zh-TW" altLang="en-US" sz="3600" b="1"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20</a:t>
            </a:fld>
            <a:endParaRPr lang="zh-TW" altLang="en-US" sz="2400" b="1" dirty="0">
              <a:solidFill>
                <a:schemeClr val="tx1"/>
              </a:solidFill>
            </a:endParaRPr>
          </a:p>
        </p:txBody>
      </p:sp>
      <p:pic>
        <p:nvPicPr>
          <p:cNvPr id="14338" name="Picture 2"/>
          <p:cNvPicPr>
            <a:picLocks noChangeAspect="1" noChangeArrowheads="1"/>
          </p:cNvPicPr>
          <p:nvPr/>
        </p:nvPicPr>
        <p:blipFill>
          <a:blip r:embed="rId2" cstate="print"/>
          <a:srcRect l="14109" t="7501" r="32762" b="8829"/>
          <a:stretch>
            <a:fillRect/>
          </a:stretch>
        </p:blipFill>
        <p:spPr bwMode="auto">
          <a:xfrm>
            <a:off x="971600" y="260648"/>
            <a:ext cx="7128792" cy="63119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21</a:t>
            </a:fld>
            <a:endParaRPr lang="zh-TW" altLang="en-US" sz="2400" b="1" dirty="0">
              <a:solidFill>
                <a:schemeClr val="tx1"/>
              </a:solidFill>
            </a:endParaRPr>
          </a:p>
        </p:txBody>
      </p:sp>
      <p:sp>
        <p:nvSpPr>
          <p:cNvPr id="3" name="文字方塊 2"/>
          <p:cNvSpPr txBox="1"/>
          <p:nvPr/>
        </p:nvSpPr>
        <p:spPr>
          <a:xfrm>
            <a:off x="2627784" y="404664"/>
            <a:ext cx="3168352" cy="584775"/>
          </a:xfrm>
          <a:prstGeom prst="rect">
            <a:avLst/>
          </a:prstGeom>
          <a:noFill/>
        </p:spPr>
        <p:txBody>
          <a:bodyPr wrap="square" rtlCol="0">
            <a:spAutoFit/>
          </a:bodyPr>
          <a:lstStyle/>
          <a:p>
            <a:r>
              <a:rPr lang="en-US" altLang="zh-TW" sz="3200" b="1" dirty="0" smtClean="0">
                <a:latin typeface="微軟正黑體" pitchFamily="34" charset="-120"/>
                <a:ea typeface="微軟正黑體" pitchFamily="34" charset="-120"/>
              </a:rPr>
              <a:t>4.</a:t>
            </a:r>
            <a:r>
              <a:rPr lang="zh-TW" altLang="en-US" sz="3200" b="1" dirty="0" smtClean="0">
                <a:latin typeface="微軟正黑體" pitchFamily="34" charset="-120"/>
                <a:ea typeface="微軟正黑體" pitchFamily="34" charset="-120"/>
              </a:rPr>
              <a:t> 期刊目錄搜尋</a:t>
            </a:r>
            <a:endParaRPr lang="zh-TW" altLang="en-US" sz="3200" b="1" dirty="0">
              <a:latin typeface="微軟正黑體" pitchFamily="34" charset="-120"/>
              <a:ea typeface="微軟正黑體" pitchFamily="34" charset="-120"/>
            </a:endParaRPr>
          </a:p>
        </p:txBody>
      </p:sp>
      <p:grpSp>
        <p:nvGrpSpPr>
          <p:cNvPr id="4" name="群組 3"/>
          <p:cNvGrpSpPr/>
          <p:nvPr/>
        </p:nvGrpSpPr>
        <p:grpSpPr>
          <a:xfrm>
            <a:off x="395536" y="260648"/>
            <a:ext cx="2160240" cy="792088"/>
            <a:chOff x="-72008" y="260648"/>
            <a:chExt cx="2160240" cy="792088"/>
          </a:xfrm>
        </p:grpSpPr>
        <p:sp>
          <p:nvSpPr>
            <p:cNvPr id="5" name="圓角矩形 4"/>
            <p:cNvSpPr/>
            <p:nvPr/>
          </p:nvSpPr>
          <p:spPr>
            <a:xfrm>
              <a:off x="-72008" y="260648"/>
              <a:ext cx="2160240" cy="7920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0" y="332656"/>
              <a:ext cx="2016224" cy="646331"/>
            </a:xfrm>
            <a:prstGeom prst="rect">
              <a:avLst/>
            </a:prstGeom>
            <a:noFill/>
          </p:spPr>
          <p:txBody>
            <a:bodyPr wrap="square" rtlCol="0">
              <a:spAutoFit/>
            </a:bodyPr>
            <a:lstStyle/>
            <a:p>
              <a:pPr algn="ctr"/>
              <a:r>
                <a:rPr lang="zh-TW" altLang="en-US" sz="3600" b="1" dirty="0">
                  <a:latin typeface="微軟正黑體" pitchFamily="34" charset="-120"/>
                  <a:ea typeface="微軟正黑體" pitchFamily="34" charset="-120"/>
                </a:rPr>
                <a:t>檢索範例</a:t>
              </a:r>
              <a:endParaRPr lang="en-US" altLang="zh-TW" sz="3600" b="1" dirty="0" smtClean="0">
                <a:latin typeface="微軟正黑體" pitchFamily="34" charset="-120"/>
                <a:ea typeface="微軟正黑體" pitchFamily="34" charset="-120"/>
              </a:endParaRPr>
            </a:p>
          </p:txBody>
        </p:sp>
      </p:grpSp>
      <p:pic>
        <p:nvPicPr>
          <p:cNvPr id="7" name="Picture 2"/>
          <p:cNvPicPr>
            <a:picLocks noChangeAspect="1" noChangeArrowheads="1"/>
          </p:cNvPicPr>
          <p:nvPr/>
        </p:nvPicPr>
        <p:blipFill>
          <a:blip r:embed="rId2" cstate="print"/>
          <a:srcRect l="18536" t="14391" r="20033" b="8829"/>
          <a:stretch>
            <a:fillRect/>
          </a:stretch>
        </p:blipFill>
        <p:spPr bwMode="auto">
          <a:xfrm>
            <a:off x="611560" y="1153936"/>
            <a:ext cx="7848872" cy="5515424"/>
          </a:xfrm>
          <a:prstGeom prst="rect">
            <a:avLst/>
          </a:prstGeom>
          <a:noFill/>
          <a:ln w="9525">
            <a:noFill/>
            <a:miter lim="800000"/>
            <a:headEnd/>
            <a:tailEnd/>
          </a:ln>
        </p:spPr>
      </p:pic>
      <p:sp>
        <p:nvSpPr>
          <p:cNvPr id="8" name="矩形 7"/>
          <p:cNvSpPr/>
          <p:nvPr/>
        </p:nvSpPr>
        <p:spPr>
          <a:xfrm>
            <a:off x="3851920" y="1772816"/>
            <a:ext cx="720080"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3779912" y="2132856"/>
            <a:ext cx="936104" cy="307777"/>
          </a:xfrm>
          <a:prstGeom prst="rect">
            <a:avLst/>
          </a:prstGeom>
          <a:solidFill>
            <a:srgbClr val="FFFF99"/>
          </a:solidFill>
          <a:ln w="38100">
            <a:noFill/>
          </a:ln>
        </p:spPr>
        <p:txBody>
          <a:bodyPr wrap="square" rtlCol="0">
            <a:spAutoFit/>
          </a:bodyPr>
          <a:lstStyle/>
          <a:p>
            <a:pPr algn="ctr">
              <a:defRPr/>
            </a:pPr>
            <a:r>
              <a:rPr lang="zh-TW" altLang="en-US" sz="1400" dirty="0" smtClean="0">
                <a:latin typeface="微軟正黑體" pitchFamily="34" charset="-120"/>
                <a:ea typeface="微軟正黑體" pitchFamily="34" charset="-120"/>
              </a:rPr>
              <a:t>點選進入</a:t>
            </a:r>
            <a:endParaRPr lang="en-US" altLang="zh-TW" sz="1400" dirty="0" smtClean="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22</a:t>
            </a:fld>
            <a:endParaRPr lang="zh-TW" altLang="en-US" sz="2400" b="1" dirty="0">
              <a:solidFill>
                <a:schemeClr val="tx1"/>
              </a:solidFill>
            </a:endParaRPr>
          </a:p>
        </p:txBody>
      </p:sp>
      <p:pic>
        <p:nvPicPr>
          <p:cNvPr id="15362" name="Picture 2"/>
          <p:cNvPicPr>
            <a:picLocks noChangeAspect="1" noChangeArrowheads="1"/>
          </p:cNvPicPr>
          <p:nvPr/>
        </p:nvPicPr>
        <p:blipFill>
          <a:blip r:embed="rId2" cstate="print"/>
          <a:srcRect l="19643" t="9469" r="21140" b="6250"/>
          <a:stretch>
            <a:fillRect/>
          </a:stretch>
        </p:blipFill>
        <p:spPr bwMode="auto">
          <a:xfrm>
            <a:off x="611560" y="260648"/>
            <a:ext cx="7920880" cy="6338163"/>
          </a:xfrm>
          <a:prstGeom prst="rect">
            <a:avLst/>
          </a:prstGeom>
          <a:noFill/>
          <a:ln w="9525">
            <a:noFill/>
            <a:miter lim="800000"/>
            <a:headEnd/>
            <a:tailEnd/>
          </a:ln>
        </p:spPr>
      </p:pic>
      <p:sp>
        <p:nvSpPr>
          <p:cNvPr id="4" name="文字方塊 3"/>
          <p:cNvSpPr txBox="1"/>
          <p:nvPr/>
        </p:nvSpPr>
        <p:spPr>
          <a:xfrm>
            <a:off x="5652120" y="1268760"/>
            <a:ext cx="1800200" cy="523220"/>
          </a:xfrm>
          <a:prstGeom prst="rect">
            <a:avLst/>
          </a:prstGeom>
          <a:solidFill>
            <a:srgbClr val="FFFF99"/>
          </a:solidFill>
          <a:ln w="38100">
            <a:noFill/>
          </a:ln>
        </p:spPr>
        <p:txBody>
          <a:bodyPr wrap="square" rtlCol="0">
            <a:spAutoFit/>
          </a:bodyPr>
          <a:lstStyle/>
          <a:p>
            <a:pPr algn="ctr">
              <a:defRPr/>
            </a:pPr>
            <a:r>
              <a:rPr lang="zh-TW" altLang="en-US" sz="1400" dirty="0" smtClean="0">
                <a:latin typeface="微軟正黑體" pitchFamily="34" charset="-120"/>
                <a:ea typeface="微軟正黑體" pitchFamily="34" charset="-120"/>
              </a:rPr>
              <a:t>輸入檢索詞並選擇檢索欄位及布林邏輯</a:t>
            </a:r>
            <a:endParaRPr lang="en-US" altLang="zh-TW" sz="1400" dirty="0" smtClean="0">
              <a:latin typeface="微軟正黑體" pitchFamily="34" charset="-120"/>
              <a:ea typeface="微軟正黑體" pitchFamily="34" charset="-120"/>
            </a:endParaRPr>
          </a:p>
        </p:txBody>
      </p:sp>
      <p:sp>
        <p:nvSpPr>
          <p:cNvPr id="5" name="文字方塊 4"/>
          <p:cNvSpPr txBox="1"/>
          <p:nvPr/>
        </p:nvSpPr>
        <p:spPr>
          <a:xfrm>
            <a:off x="2555776" y="3841303"/>
            <a:ext cx="2520280" cy="307777"/>
          </a:xfrm>
          <a:prstGeom prst="rect">
            <a:avLst/>
          </a:prstGeom>
          <a:solidFill>
            <a:srgbClr val="FFFF99"/>
          </a:solidFill>
          <a:ln w="38100">
            <a:noFill/>
          </a:ln>
        </p:spPr>
        <p:txBody>
          <a:bodyPr wrap="square" rtlCol="0">
            <a:spAutoFit/>
          </a:bodyPr>
          <a:lstStyle/>
          <a:p>
            <a:pPr algn="ctr">
              <a:defRPr/>
            </a:pPr>
            <a:r>
              <a:rPr lang="zh-TW" altLang="en-US" sz="1400" dirty="0" smtClean="0">
                <a:latin typeface="微軟正黑體" pitchFamily="34" charset="-120"/>
                <a:ea typeface="微軟正黑體" pitchFamily="34" charset="-120"/>
              </a:rPr>
              <a:t>可設定其他更多檢索限制條件</a:t>
            </a:r>
            <a:endParaRPr lang="en-US" altLang="zh-TW" sz="1400" dirty="0" smtClean="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0788" t="7501" r="12285" b="6250"/>
          <a:stretch>
            <a:fillRect/>
          </a:stretch>
        </p:blipFill>
        <p:spPr bwMode="auto">
          <a:xfrm>
            <a:off x="432048" y="1340768"/>
            <a:ext cx="8244408" cy="5196925"/>
          </a:xfrm>
          <a:prstGeom prst="rect">
            <a:avLst/>
          </a:prstGeom>
          <a:noFill/>
          <a:ln w="9525">
            <a:noFill/>
            <a:miter lim="800000"/>
            <a:headEnd/>
            <a:tailEnd/>
          </a:ln>
        </p:spPr>
      </p:pic>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23</a:t>
            </a:fld>
            <a:endParaRPr lang="zh-TW" altLang="en-US" sz="2400" b="1" dirty="0">
              <a:solidFill>
                <a:schemeClr val="tx1"/>
              </a:solidFill>
            </a:endParaRPr>
          </a:p>
        </p:txBody>
      </p:sp>
      <p:sp>
        <p:nvSpPr>
          <p:cNvPr id="3" name="文字方塊 2"/>
          <p:cNvSpPr txBox="1"/>
          <p:nvPr/>
        </p:nvSpPr>
        <p:spPr>
          <a:xfrm>
            <a:off x="2123728" y="191542"/>
            <a:ext cx="6480720" cy="1077218"/>
          </a:xfrm>
          <a:prstGeom prst="rect">
            <a:avLst/>
          </a:prstGeom>
          <a:noFill/>
        </p:spPr>
        <p:txBody>
          <a:bodyPr wrap="square" rtlCol="0">
            <a:spAutoFit/>
          </a:bodyPr>
          <a:lstStyle/>
          <a:p>
            <a:pPr algn="ctr"/>
            <a:r>
              <a:rPr lang="en-US" altLang="zh-TW" sz="3200" b="1" dirty="0" smtClean="0">
                <a:latin typeface="微軟正黑體" pitchFamily="34" charset="-120"/>
                <a:ea typeface="微軟正黑體" pitchFamily="34" charset="-120"/>
              </a:rPr>
              <a:t>4.</a:t>
            </a:r>
            <a:r>
              <a:rPr lang="zh-TW" altLang="en-US" sz="3200" b="1" dirty="0" smtClean="0">
                <a:latin typeface="微軟正黑體" pitchFamily="34" charset="-120"/>
                <a:ea typeface="微軟正黑體" pitchFamily="34" charset="-120"/>
              </a:rPr>
              <a:t> 期刊目錄搜尋</a:t>
            </a:r>
            <a:endParaRPr lang="en-US" altLang="zh-TW" sz="3200" b="1" dirty="0" smtClean="0">
              <a:latin typeface="微軟正黑體" pitchFamily="34" charset="-120"/>
              <a:ea typeface="微軟正黑體" pitchFamily="34" charset="-120"/>
            </a:endParaRPr>
          </a:p>
          <a:p>
            <a:pPr algn="ctr"/>
            <a:r>
              <a:rPr lang="en-US" altLang="zh-TW" sz="3200" b="1" dirty="0" smtClean="0">
                <a:latin typeface="微軟正黑體" pitchFamily="34" charset="-120"/>
                <a:ea typeface="微軟正黑體" pitchFamily="34" charset="-120"/>
              </a:rPr>
              <a:t>-</a:t>
            </a:r>
            <a:r>
              <a:rPr lang="zh-TW" altLang="en-US" sz="3200" b="1" dirty="0" smtClean="0">
                <a:latin typeface="微軟正黑體" pitchFamily="34" charset="-120"/>
                <a:ea typeface="微軟正黑體" pitchFamily="34" charset="-120"/>
              </a:rPr>
              <a:t>以</a:t>
            </a:r>
            <a:r>
              <a:rPr lang="en-US" altLang="zh-TW" sz="3200" b="1" dirty="0" smtClean="0">
                <a:latin typeface="微軟正黑體" pitchFamily="34" charset="-120"/>
                <a:ea typeface="微軟正黑體" pitchFamily="34" charset="-120"/>
              </a:rPr>
              <a:t>children</a:t>
            </a:r>
            <a:r>
              <a:rPr lang="en-US" altLang="zh-TW" sz="3200" b="1" dirty="0" smtClean="0">
                <a:ea typeface="微軟正黑體" pitchFamily="34" charset="-120"/>
              </a:rPr>
              <a:t>’</a:t>
            </a:r>
            <a:r>
              <a:rPr lang="en-US" altLang="zh-TW" sz="3200" b="1" dirty="0" smtClean="0">
                <a:latin typeface="微軟正黑體" pitchFamily="34" charset="-120"/>
                <a:ea typeface="微軟正黑體" pitchFamily="34" charset="-120"/>
              </a:rPr>
              <a:t>s literature</a:t>
            </a:r>
            <a:r>
              <a:rPr lang="zh-TW" altLang="en-US" sz="3200" b="1" dirty="0" smtClean="0">
                <a:latin typeface="微軟正黑體" pitchFamily="34" charset="-120"/>
                <a:ea typeface="微軟正黑體" pitchFamily="34" charset="-120"/>
              </a:rPr>
              <a:t>為例</a:t>
            </a:r>
            <a:endParaRPr lang="zh-TW" altLang="en-US" sz="3200" b="1" dirty="0">
              <a:latin typeface="微軟正黑體" pitchFamily="34" charset="-120"/>
              <a:ea typeface="微軟正黑體" pitchFamily="34" charset="-120"/>
            </a:endParaRPr>
          </a:p>
        </p:txBody>
      </p:sp>
      <p:grpSp>
        <p:nvGrpSpPr>
          <p:cNvPr id="4" name="群組 3"/>
          <p:cNvGrpSpPr/>
          <p:nvPr/>
        </p:nvGrpSpPr>
        <p:grpSpPr>
          <a:xfrm>
            <a:off x="395536" y="260648"/>
            <a:ext cx="2160240" cy="792088"/>
            <a:chOff x="-72008" y="260648"/>
            <a:chExt cx="2160240" cy="792088"/>
          </a:xfrm>
        </p:grpSpPr>
        <p:sp>
          <p:nvSpPr>
            <p:cNvPr id="5" name="圓角矩形 4"/>
            <p:cNvSpPr/>
            <p:nvPr/>
          </p:nvSpPr>
          <p:spPr>
            <a:xfrm>
              <a:off x="-72008" y="260648"/>
              <a:ext cx="2160240" cy="7920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0" y="332656"/>
              <a:ext cx="2016224" cy="646331"/>
            </a:xfrm>
            <a:prstGeom prst="rect">
              <a:avLst/>
            </a:prstGeom>
            <a:noFill/>
          </p:spPr>
          <p:txBody>
            <a:bodyPr wrap="square" rtlCol="0">
              <a:spAutoFit/>
            </a:bodyPr>
            <a:lstStyle/>
            <a:p>
              <a:pPr algn="ctr"/>
              <a:r>
                <a:rPr lang="zh-TW" altLang="en-US" sz="3600" b="1" dirty="0">
                  <a:latin typeface="微軟正黑體" pitchFamily="34" charset="-120"/>
                  <a:ea typeface="微軟正黑體" pitchFamily="34" charset="-120"/>
                </a:rPr>
                <a:t>檢索範例</a:t>
              </a:r>
              <a:endParaRPr lang="en-US" altLang="zh-TW" sz="3600" b="1" dirty="0" smtClean="0">
                <a:latin typeface="微軟正黑體" pitchFamily="34" charset="-120"/>
                <a:ea typeface="微軟正黑體" pitchFamily="34" charset="-120"/>
              </a:endParaRPr>
            </a:p>
          </p:txBody>
        </p:sp>
      </p:grpSp>
      <p:sp>
        <p:nvSpPr>
          <p:cNvPr id="8" name="矩形 7"/>
          <p:cNvSpPr/>
          <p:nvPr/>
        </p:nvSpPr>
        <p:spPr>
          <a:xfrm>
            <a:off x="971600" y="2276872"/>
            <a:ext cx="4752528" cy="10081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971600" y="4509120"/>
            <a:ext cx="1800200" cy="7200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5796136" y="2545740"/>
            <a:ext cx="2160240" cy="523220"/>
          </a:xfrm>
          <a:prstGeom prst="rect">
            <a:avLst/>
          </a:prstGeom>
          <a:solidFill>
            <a:srgbClr val="FFFF99"/>
          </a:solidFill>
          <a:ln w="38100">
            <a:noFill/>
          </a:ln>
        </p:spPr>
        <p:txBody>
          <a:bodyPr wrap="square" rtlCol="0">
            <a:spAutoFit/>
          </a:bodyPr>
          <a:lstStyle/>
          <a:p>
            <a:pPr algn="ctr">
              <a:defRPr/>
            </a:pPr>
            <a:r>
              <a:rPr lang="zh-TW" altLang="en-US" sz="1400" dirty="0" smtClean="0">
                <a:latin typeface="微軟正黑體" pitchFamily="34" charset="-120"/>
                <a:ea typeface="微軟正黑體" pitchFamily="34" charset="-120"/>
              </a:rPr>
              <a:t>輸入檢索詞</a:t>
            </a:r>
            <a:endParaRPr lang="en-US" altLang="zh-TW" sz="1400" dirty="0" smtClean="0">
              <a:latin typeface="微軟正黑體" pitchFamily="34" charset="-120"/>
              <a:ea typeface="微軟正黑體" pitchFamily="34" charset="-120"/>
            </a:endParaRPr>
          </a:p>
          <a:p>
            <a:pPr algn="ctr">
              <a:defRPr/>
            </a:pPr>
            <a:r>
              <a:rPr lang="en-US" altLang="zh-TW" sz="1400" dirty="0" smtClean="0">
                <a:latin typeface="微軟正黑體" pitchFamily="34" charset="-120"/>
                <a:ea typeface="微軟正黑體" pitchFamily="34" charset="-120"/>
              </a:rPr>
              <a:t>””</a:t>
            </a:r>
            <a:r>
              <a:rPr lang="zh-TW" altLang="en-US" sz="1400" dirty="0" smtClean="0">
                <a:latin typeface="微軟正黑體" pitchFamily="34" charset="-120"/>
                <a:ea typeface="微軟正黑體" pitchFamily="34" charset="-120"/>
              </a:rPr>
              <a:t>表示為系統建議字詞</a:t>
            </a:r>
            <a:endParaRPr lang="en-US" altLang="zh-TW" sz="1400" dirty="0" smtClean="0">
              <a:latin typeface="微軟正黑體" pitchFamily="34" charset="-120"/>
              <a:ea typeface="微軟正黑體" pitchFamily="34" charset="-120"/>
            </a:endParaRPr>
          </a:p>
        </p:txBody>
      </p:sp>
      <p:sp>
        <p:nvSpPr>
          <p:cNvPr id="11" name="文字方塊 10"/>
          <p:cNvSpPr txBox="1"/>
          <p:nvPr/>
        </p:nvSpPr>
        <p:spPr>
          <a:xfrm>
            <a:off x="2915816" y="4725144"/>
            <a:ext cx="1656184" cy="307777"/>
          </a:xfrm>
          <a:prstGeom prst="rect">
            <a:avLst/>
          </a:prstGeom>
          <a:solidFill>
            <a:srgbClr val="FFFF99"/>
          </a:solidFill>
          <a:ln w="38100">
            <a:noFill/>
          </a:ln>
        </p:spPr>
        <p:txBody>
          <a:bodyPr wrap="square" rtlCol="0">
            <a:spAutoFit/>
          </a:bodyPr>
          <a:lstStyle/>
          <a:p>
            <a:pPr algn="ctr">
              <a:defRPr/>
            </a:pPr>
            <a:r>
              <a:rPr lang="zh-TW" altLang="en-US" sz="1400" dirty="0" smtClean="0">
                <a:latin typeface="微軟正黑體" pitchFamily="34" charset="-120"/>
                <a:ea typeface="微軟正黑體" pitchFamily="34" charset="-120"/>
              </a:rPr>
              <a:t>設定其他檢索限制</a:t>
            </a:r>
            <a:endParaRPr lang="en-US" altLang="zh-TW" sz="1400" dirty="0" smtClean="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24</a:t>
            </a:fld>
            <a:endParaRPr lang="zh-TW" altLang="en-US" sz="2400" b="1" dirty="0">
              <a:solidFill>
                <a:schemeClr val="tx1"/>
              </a:solidFill>
            </a:endParaRPr>
          </a:p>
        </p:txBody>
      </p:sp>
      <p:pic>
        <p:nvPicPr>
          <p:cNvPr id="2050" name="Picture 2"/>
          <p:cNvPicPr>
            <a:picLocks noChangeAspect="1" noChangeArrowheads="1"/>
          </p:cNvPicPr>
          <p:nvPr/>
        </p:nvPicPr>
        <p:blipFill>
          <a:blip r:embed="rId2" cstate="print"/>
          <a:srcRect l="11341" t="7501" r="14499" b="10797"/>
          <a:stretch>
            <a:fillRect/>
          </a:stretch>
        </p:blipFill>
        <p:spPr bwMode="auto">
          <a:xfrm>
            <a:off x="192451" y="764704"/>
            <a:ext cx="8719041" cy="5400600"/>
          </a:xfrm>
          <a:prstGeom prst="rect">
            <a:avLst/>
          </a:prstGeom>
          <a:noFill/>
          <a:ln w="9525">
            <a:noFill/>
            <a:miter lim="800000"/>
            <a:headEnd/>
            <a:tailEnd/>
          </a:ln>
        </p:spPr>
      </p:pic>
      <p:sp>
        <p:nvSpPr>
          <p:cNvPr id="4" name="向右箭號 3"/>
          <p:cNvSpPr/>
          <p:nvPr/>
        </p:nvSpPr>
        <p:spPr>
          <a:xfrm>
            <a:off x="5148064" y="1268760"/>
            <a:ext cx="1728192" cy="1224136"/>
          </a:xfrm>
          <a:prstGeom prst="rightArrow">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smtClean="0">
                <a:solidFill>
                  <a:schemeClr val="tx1"/>
                </a:solidFill>
                <a:latin typeface="微軟正黑體" pitchFamily="34" charset="-120"/>
                <a:ea typeface="微軟正黑體" pitchFamily="34" charset="-120"/>
              </a:rPr>
              <a:t>列出與檢索詞相關的主題</a:t>
            </a:r>
            <a:endParaRPr lang="zh-TW" altLang="en-US" sz="1400" dirty="0">
              <a:solidFill>
                <a:schemeClr val="tx1"/>
              </a:solidFill>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2448" t="8485" r="13945" b="10797"/>
          <a:stretch>
            <a:fillRect/>
          </a:stretch>
        </p:blipFill>
        <p:spPr bwMode="auto">
          <a:xfrm>
            <a:off x="216024" y="1185696"/>
            <a:ext cx="8676456" cy="5349394"/>
          </a:xfrm>
          <a:prstGeom prst="rect">
            <a:avLst/>
          </a:prstGeom>
          <a:noFill/>
          <a:ln w="9525">
            <a:noFill/>
            <a:miter lim="800000"/>
            <a:headEnd/>
            <a:tailEnd/>
          </a:ln>
        </p:spPr>
      </p:pic>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25</a:t>
            </a:fld>
            <a:endParaRPr lang="zh-TW" altLang="en-US" b="1" dirty="0">
              <a:solidFill>
                <a:schemeClr val="tx1"/>
              </a:solidFill>
            </a:endParaRPr>
          </a:p>
        </p:txBody>
      </p:sp>
      <p:sp>
        <p:nvSpPr>
          <p:cNvPr id="3" name="文字方塊 2"/>
          <p:cNvSpPr txBox="1"/>
          <p:nvPr/>
        </p:nvSpPr>
        <p:spPr>
          <a:xfrm>
            <a:off x="2627784" y="404664"/>
            <a:ext cx="3168352" cy="584775"/>
          </a:xfrm>
          <a:prstGeom prst="rect">
            <a:avLst/>
          </a:prstGeom>
          <a:noFill/>
        </p:spPr>
        <p:txBody>
          <a:bodyPr wrap="square" rtlCol="0">
            <a:spAutoFit/>
          </a:bodyPr>
          <a:lstStyle/>
          <a:p>
            <a:r>
              <a:rPr lang="en-US" altLang="zh-TW" sz="3200" b="1" dirty="0" smtClean="0">
                <a:latin typeface="微軟正黑體" pitchFamily="34" charset="-120"/>
                <a:ea typeface="微軟正黑體" pitchFamily="34" charset="-120"/>
              </a:rPr>
              <a:t>5.</a:t>
            </a:r>
            <a:r>
              <a:rPr lang="zh-TW" altLang="en-US" sz="3200" b="1" dirty="0" smtClean="0">
                <a:latin typeface="微軟正黑體" pitchFamily="34" charset="-120"/>
                <a:ea typeface="微軟正黑體" pitchFamily="34" charset="-120"/>
              </a:rPr>
              <a:t> 全文連結</a:t>
            </a:r>
            <a:endParaRPr lang="zh-TW" altLang="en-US" sz="3200" b="1" dirty="0">
              <a:latin typeface="微軟正黑體" pitchFamily="34" charset="-120"/>
              <a:ea typeface="微軟正黑體" pitchFamily="34" charset="-120"/>
            </a:endParaRPr>
          </a:p>
        </p:txBody>
      </p:sp>
      <p:grpSp>
        <p:nvGrpSpPr>
          <p:cNvPr id="4" name="群組 3"/>
          <p:cNvGrpSpPr/>
          <p:nvPr/>
        </p:nvGrpSpPr>
        <p:grpSpPr>
          <a:xfrm>
            <a:off x="395536" y="260648"/>
            <a:ext cx="2160240" cy="792088"/>
            <a:chOff x="-72008" y="260648"/>
            <a:chExt cx="2160240" cy="792088"/>
          </a:xfrm>
        </p:grpSpPr>
        <p:sp>
          <p:nvSpPr>
            <p:cNvPr id="5" name="圓角矩形 4"/>
            <p:cNvSpPr/>
            <p:nvPr/>
          </p:nvSpPr>
          <p:spPr>
            <a:xfrm>
              <a:off x="-72008" y="260648"/>
              <a:ext cx="2160240" cy="7920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0" y="332656"/>
              <a:ext cx="2016224" cy="646331"/>
            </a:xfrm>
            <a:prstGeom prst="rect">
              <a:avLst/>
            </a:prstGeom>
            <a:noFill/>
          </p:spPr>
          <p:txBody>
            <a:bodyPr wrap="square" rtlCol="0">
              <a:spAutoFit/>
            </a:bodyPr>
            <a:lstStyle/>
            <a:p>
              <a:pPr algn="ctr"/>
              <a:r>
                <a:rPr lang="zh-TW" altLang="en-US" sz="3600" b="1" dirty="0">
                  <a:latin typeface="微軟正黑體" pitchFamily="34" charset="-120"/>
                  <a:ea typeface="微軟正黑體" pitchFamily="34" charset="-120"/>
                </a:rPr>
                <a:t>檢索範例</a:t>
              </a:r>
              <a:endParaRPr lang="en-US" altLang="zh-TW" sz="3600" b="1" dirty="0" smtClean="0">
                <a:latin typeface="微軟正黑體" pitchFamily="34" charset="-120"/>
                <a:ea typeface="微軟正黑體" pitchFamily="34" charset="-120"/>
              </a:endParaRPr>
            </a:p>
          </p:txBody>
        </p:sp>
      </p:grpSp>
      <p:sp>
        <p:nvSpPr>
          <p:cNvPr id="8" name="文字方塊 7"/>
          <p:cNvSpPr txBox="1"/>
          <p:nvPr/>
        </p:nvSpPr>
        <p:spPr>
          <a:xfrm>
            <a:off x="1619672" y="3645024"/>
            <a:ext cx="2808312" cy="307777"/>
          </a:xfrm>
          <a:prstGeom prst="rect">
            <a:avLst/>
          </a:prstGeom>
          <a:solidFill>
            <a:srgbClr val="FFFF99"/>
          </a:solidFill>
          <a:ln w="38100">
            <a:noFill/>
          </a:ln>
        </p:spPr>
        <p:txBody>
          <a:bodyPr wrap="square" rtlCol="0">
            <a:spAutoFit/>
          </a:bodyPr>
          <a:lstStyle/>
          <a:p>
            <a:pPr algn="ctr"/>
            <a:r>
              <a:rPr lang="zh-TW" altLang="en-US" sz="1400" dirty="0" smtClean="0">
                <a:latin typeface="微軟正黑體" pitchFamily="34" charset="-120"/>
                <a:ea typeface="微軟正黑體" pitchFamily="34" charset="-120"/>
              </a:rPr>
              <a:t>在搜尋欄中輸入欲搜尋的檢索詞</a:t>
            </a:r>
            <a:endParaRPr lang="zh-TW" altLang="en-US" sz="1400"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14662" t="9469" r="17266" b="10797"/>
          <a:stretch>
            <a:fillRect/>
          </a:stretch>
        </p:blipFill>
        <p:spPr bwMode="auto">
          <a:xfrm>
            <a:off x="107504" y="548680"/>
            <a:ext cx="8856984" cy="5832648"/>
          </a:xfrm>
          <a:prstGeom prst="rect">
            <a:avLst/>
          </a:prstGeom>
          <a:noFill/>
          <a:ln w="9525">
            <a:noFill/>
            <a:miter lim="800000"/>
            <a:headEnd/>
            <a:tailEnd/>
          </a:ln>
        </p:spPr>
      </p:pic>
      <p:cxnSp>
        <p:nvCxnSpPr>
          <p:cNvPr id="4" name="直線接點 3"/>
          <p:cNvCxnSpPr/>
          <p:nvPr/>
        </p:nvCxnSpPr>
        <p:spPr>
          <a:xfrm>
            <a:off x="467544" y="3140968"/>
            <a:ext cx="26642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67544" y="3861048"/>
            <a:ext cx="1008112"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3203848" y="2977207"/>
            <a:ext cx="1440160" cy="307777"/>
          </a:xfrm>
          <a:prstGeom prst="rect">
            <a:avLst/>
          </a:prstGeom>
          <a:solidFill>
            <a:srgbClr val="FFFF99"/>
          </a:solidFill>
          <a:ln w="38100">
            <a:noFill/>
          </a:ln>
        </p:spPr>
        <p:txBody>
          <a:bodyPr wrap="square" rtlCol="0">
            <a:spAutoFit/>
          </a:bodyPr>
          <a:lstStyle/>
          <a:p>
            <a:pPr algn="ctr"/>
            <a:r>
              <a:rPr lang="zh-TW" altLang="en-US" sz="1400" dirty="0" smtClean="0">
                <a:latin typeface="微軟正黑體" pitchFamily="34" charset="-120"/>
                <a:ea typeface="微軟正黑體" pitchFamily="34" charset="-120"/>
              </a:rPr>
              <a:t>找到需要的文章</a:t>
            </a:r>
            <a:endParaRPr lang="zh-TW" altLang="en-US" sz="1400" dirty="0">
              <a:latin typeface="微軟正黑體" pitchFamily="34" charset="-120"/>
              <a:ea typeface="微軟正黑體" pitchFamily="34" charset="-120"/>
            </a:endParaRPr>
          </a:p>
        </p:txBody>
      </p:sp>
      <p:sp>
        <p:nvSpPr>
          <p:cNvPr id="7" name="文字方塊 6"/>
          <p:cNvSpPr txBox="1"/>
          <p:nvPr/>
        </p:nvSpPr>
        <p:spPr>
          <a:xfrm>
            <a:off x="1619672" y="3933056"/>
            <a:ext cx="2304256" cy="307777"/>
          </a:xfrm>
          <a:prstGeom prst="rect">
            <a:avLst/>
          </a:prstGeom>
          <a:solidFill>
            <a:srgbClr val="FFFF99"/>
          </a:solidFill>
          <a:ln w="38100">
            <a:noFill/>
          </a:ln>
        </p:spPr>
        <p:txBody>
          <a:bodyPr wrap="square" rtlCol="0">
            <a:spAutoFit/>
          </a:bodyPr>
          <a:lstStyle/>
          <a:p>
            <a:pPr algn="ctr"/>
            <a:r>
              <a:rPr lang="zh-TW" altLang="en-US" sz="1400" dirty="0" smtClean="0">
                <a:latin typeface="微軟正黑體" pitchFamily="34" charset="-120"/>
                <a:ea typeface="微軟正黑體" pitchFamily="34" charset="-120"/>
              </a:rPr>
              <a:t>點選「</a:t>
            </a:r>
            <a:r>
              <a:rPr lang="en-US" altLang="zh-TW" sz="1400" dirty="0" err="1" smtClean="0">
                <a:latin typeface="微軟正黑體" pitchFamily="34" charset="-120"/>
                <a:ea typeface="微軟正黑體" pitchFamily="34" charset="-120"/>
              </a:rPr>
              <a:t>Findit</a:t>
            </a:r>
            <a:r>
              <a:rPr lang="en-US" altLang="zh-TW" sz="1400" dirty="0" smtClean="0">
                <a:latin typeface="微軟正黑體" pitchFamily="34" charset="-120"/>
                <a:ea typeface="微軟正黑體" pitchFamily="34" charset="-120"/>
              </a:rPr>
              <a:t> NCKU</a:t>
            </a:r>
            <a:r>
              <a:rPr lang="zh-TW" altLang="en-US" sz="1400" dirty="0" smtClean="0">
                <a:latin typeface="微軟正黑體" pitchFamily="34" charset="-120"/>
                <a:ea typeface="微軟正黑體" pitchFamily="34" charset="-120"/>
              </a:rPr>
              <a:t>」按鈕</a:t>
            </a:r>
            <a:endParaRPr lang="zh-TW" altLang="en-US" sz="1400" dirty="0">
              <a:latin typeface="微軟正黑體" pitchFamily="34" charset="-120"/>
              <a:ea typeface="微軟正黑體" pitchFamily="34" charset="-120"/>
            </a:endParaRPr>
          </a:p>
        </p:txBody>
      </p:sp>
      <p:sp>
        <p:nvSpPr>
          <p:cNvPr id="8" name="投影片編號版面配置區 7"/>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26</a:t>
            </a:fld>
            <a:endParaRPr lang="zh-TW" altLang="en-US" sz="24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27</a:t>
            </a:fld>
            <a:endParaRPr lang="zh-TW" altLang="en-US" sz="2400" b="1" dirty="0">
              <a:solidFill>
                <a:schemeClr val="tx1"/>
              </a:solidFill>
            </a:endParaRPr>
          </a:p>
        </p:txBody>
      </p:sp>
      <p:pic>
        <p:nvPicPr>
          <p:cNvPr id="5122" name="Picture 2"/>
          <p:cNvPicPr>
            <a:picLocks noChangeAspect="1" noChangeArrowheads="1"/>
          </p:cNvPicPr>
          <p:nvPr/>
        </p:nvPicPr>
        <p:blipFill>
          <a:blip r:embed="rId2" cstate="print"/>
          <a:srcRect l="15216" t="8485" r="8964" b="6250"/>
          <a:stretch>
            <a:fillRect/>
          </a:stretch>
        </p:blipFill>
        <p:spPr bwMode="auto">
          <a:xfrm>
            <a:off x="251520" y="764704"/>
            <a:ext cx="8498419" cy="5373216"/>
          </a:xfrm>
          <a:prstGeom prst="rect">
            <a:avLst/>
          </a:prstGeom>
          <a:noFill/>
          <a:ln w="9525">
            <a:noFill/>
            <a:miter lim="800000"/>
            <a:headEnd/>
            <a:tailEnd/>
          </a:ln>
        </p:spPr>
      </p:pic>
      <p:sp>
        <p:nvSpPr>
          <p:cNvPr id="5" name="文字方塊 4"/>
          <p:cNvSpPr txBox="1"/>
          <p:nvPr/>
        </p:nvSpPr>
        <p:spPr>
          <a:xfrm>
            <a:off x="6444208" y="3841884"/>
            <a:ext cx="1872208" cy="738664"/>
          </a:xfrm>
          <a:prstGeom prst="rect">
            <a:avLst/>
          </a:prstGeom>
          <a:solidFill>
            <a:srgbClr val="FFFF99"/>
          </a:solidFill>
          <a:ln w="38100">
            <a:noFill/>
          </a:ln>
        </p:spPr>
        <p:txBody>
          <a:bodyPr wrap="square" rtlCol="0">
            <a:spAutoFit/>
          </a:bodyPr>
          <a:lstStyle/>
          <a:p>
            <a:pPr algn="ctr"/>
            <a:r>
              <a:rPr lang="zh-TW" altLang="en-US" sz="1400" dirty="0" smtClean="0">
                <a:latin typeface="微軟正黑體" pitchFamily="34" charset="-120"/>
                <a:ea typeface="微軟正黑體" pitchFamily="34" charset="-120"/>
              </a:rPr>
              <a:t>以下為可以取得全文資源的聯結、館藏資訊及館際互借方式</a:t>
            </a:r>
            <a:endParaRPr lang="zh-TW" altLang="en-US" sz="1400" dirty="0">
              <a:latin typeface="微軟正黑體" pitchFamily="34" charset="-120"/>
              <a:ea typeface="微軟正黑體" pitchFamily="34" charset="-120"/>
            </a:endParaRPr>
          </a:p>
        </p:txBody>
      </p:sp>
      <p:sp>
        <p:nvSpPr>
          <p:cNvPr id="6" name="矩形 5"/>
          <p:cNvSpPr/>
          <p:nvPr/>
        </p:nvSpPr>
        <p:spPr>
          <a:xfrm>
            <a:off x="3851920" y="3429000"/>
            <a:ext cx="2520280"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6444208" y="3409255"/>
            <a:ext cx="567680" cy="307777"/>
          </a:xfrm>
          <a:prstGeom prst="rect">
            <a:avLst/>
          </a:prstGeom>
          <a:solidFill>
            <a:srgbClr val="FFFF99"/>
          </a:solidFill>
          <a:ln w="38100">
            <a:noFill/>
          </a:ln>
        </p:spPr>
        <p:txBody>
          <a:bodyPr wrap="square" rtlCol="0">
            <a:spAutoFit/>
          </a:bodyPr>
          <a:lstStyle/>
          <a:p>
            <a:pPr algn="ctr"/>
            <a:r>
              <a:rPr lang="zh-TW" altLang="en-US" sz="1400" dirty="0" smtClean="0">
                <a:latin typeface="微軟正黑體" pitchFamily="34" charset="-120"/>
                <a:ea typeface="微軟正黑體" pitchFamily="34" charset="-120"/>
              </a:rPr>
              <a:t>點選</a:t>
            </a:r>
            <a:endParaRPr lang="zh-TW" altLang="en-US" sz="1400"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28</a:t>
            </a:fld>
            <a:endParaRPr lang="zh-TW" altLang="en-US" sz="2400" b="1" dirty="0">
              <a:solidFill>
                <a:schemeClr val="tx1"/>
              </a:solidFill>
            </a:endParaRPr>
          </a:p>
        </p:txBody>
      </p:sp>
      <p:pic>
        <p:nvPicPr>
          <p:cNvPr id="6146" name="Picture 2"/>
          <p:cNvPicPr>
            <a:picLocks noChangeAspect="1" noChangeArrowheads="1"/>
          </p:cNvPicPr>
          <p:nvPr/>
        </p:nvPicPr>
        <p:blipFill>
          <a:blip r:embed="rId2" cstate="print"/>
          <a:srcRect l="15216" t="8485" r="8964" b="6250"/>
          <a:stretch>
            <a:fillRect/>
          </a:stretch>
        </p:blipFill>
        <p:spPr bwMode="auto">
          <a:xfrm>
            <a:off x="257906" y="692696"/>
            <a:ext cx="8634574" cy="5459302"/>
          </a:xfrm>
          <a:prstGeom prst="rect">
            <a:avLst/>
          </a:prstGeom>
          <a:noFill/>
          <a:ln w="9525">
            <a:noFill/>
            <a:miter lim="800000"/>
            <a:headEnd/>
            <a:tailEnd/>
          </a:ln>
        </p:spPr>
      </p:pic>
      <p:sp>
        <p:nvSpPr>
          <p:cNvPr id="5" name="文字方塊 4"/>
          <p:cNvSpPr txBox="1"/>
          <p:nvPr/>
        </p:nvSpPr>
        <p:spPr>
          <a:xfrm>
            <a:off x="5436096" y="3409255"/>
            <a:ext cx="1296144" cy="307777"/>
          </a:xfrm>
          <a:prstGeom prst="rect">
            <a:avLst/>
          </a:prstGeom>
          <a:solidFill>
            <a:srgbClr val="FFFF99"/>
          </a:solidFill>
          <a:ln w="38100">
            <a:noFill/>
          </a:ln>
        </p:spPr>
        <p:txBody>
          <a:bodyPr wrap="square" rtlCol="0">
            <a:spAutoFit/>
          </a:bodyPr>
          <a:lstStyle/>
          <a:p>
            <a:pPr algn="ctr"/>
            <a:r>
              <a:rPr lang="zh-TW" altLang="en-US" sz="1400" dirty="0" smtClean="0">
                <a:latin typeface="微軟正黑體" pitchFamily="34" charset="-120"/>
                <a:ea typeface="微軟正黑體" pitchFamily="34" charset="-120"/>
              </a:rPr>
              <a:t>點擊進入全文</a:t>
            </a:r>
            <a:endParaRPr lang="zh-TW" altLang="en-US" sz="1400"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1341" t="14391" r="13945" b="8829"/>
          <a:stretch>
            <a:fillRect/>
          </a:stretch>
        </p:blipFill>
        <p:spPr bwMode="auto">
          <a:xfrm>
            <a:off x="179512" y="980728"/>
            <a:ext cx="8748464" cy="5054668"/>
          </a:xfrm>
          <a:prstGeom prst="rect">
            <a:avLst/>
          </a:prstGeom>
          <a:noFill/>
          <a:ln w="9525">
            <a:noFill/>
            <a:miter lim="800000"/>
            <a:headEnd/>
            <a:tailEnd/>
          </a:ln>
        </p:spPr>
      </p:pic>
      <p:sp>
        <p:nvSpPr>
          <p:cNvPr id="3" name="投影片編號版面配置區 2"/>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29</a:t>
            </a:fld>
            <a:endParaRPr lang="zh-TW" altLang="en-US" sz="2400" b="1" dirty="0">
              <a:solidFill>
                <a:schemeClr val="tx1"/>
              </a:solidFill>
            </a:endParaRPr>
          </a:p>
        </p:txBody>
      </p:sp>
      <p:sp>
        <p:nvSpPr>
          <p:cNvPr id="4" name="矩形 3"/>
          <p:cNvSpPr/>
          <p:nvPr/>
        </p:nvSpPr>
        <p:spPr>
          <a:xfrm>
            <a:off x="6623720" y="1700808"/>
            <a:ext cx="2196752" cy="32403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5004048" y="2905780"/>
            <a:ext cx="1512168" cy="523220"/>
          </a:xfrm>
          <a:prstGeom prst="rect">
            <a:avLst/>
          </a:prstGeom>
          <a:solidFill>
            <a:srgbClr val="FFFF99"/>
          </a:solidFill>
          <a:ln w="38100">
            <a:noFill/>
          </a:ln>
        </p:spPr>
        <p:txBody>
          <a:bodyPr wrap="square" rtlCol="0">
            <a:spAutoFit/>
          </a:bodyPr>
          <a:lstStyle/>
          <a:p>
            <a:pPr algn="ctr"/>
            <a:r>
              <a:rPr lang="zh-TW" altLang="en-US" sz="1400" dirty="0" smtClean="0">
                <a:latin typeface="微軟正黑體" pitchFamily="34" charset="-120"/>
                <a:ea typeface="微軟正黑體" pitchFamily="34" charset="-120"/>
              </a:rPr>
              <a:t>可利用工具列印、下載、分享文章</a:t>
            </a:r>
            <a:endParaRPr lang="zh-TW" altLang="en-US" sz="1400" dirty="0">
              <a:latin typeface="微軟正黑體" pitchFamily="34" charset="-120"/>
              <a:ea typeface="微軟正黑體" pitchFamily="34" charset="-120"/>
            </a:endParaRPr>
          </a:p>
        </p:txBody>
      </p:sp>
      <p:sp>
        <p:nvSpPr>
          <p:cNvPr id="6" name="矩形 5"/>
          <p:cNvSpPr/>
          <p:nvPr/>
        </p:nvSpPr>
        <p:spPr>
          <a:xfrm>
            <a:off x="5508104" y="1772816"/>
            <a:ext cx="972616" cy="4404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3995936" y="1825079"/>
            <a:ext cx="1440160" cy="307777"/>
          </a:xfrm>
          <a:prstGeom prst="rect">
            <a:avLst/>
          </a:prstGeom>
          <a:solidFill>
            <a:srgbClr val="FFFF99"/>
          </a:solidFill>
          <a:ln w="38100">
            <a:noFill/>
          </a:ln>
        </p:spPr>
        <p:txBody>
          <a:bodyPr wrap="square" rtlCol="0">
            <a:spAutoFit/>
          </a:bodyPr>
          <a:lstStyle/>
          <a:p>
            <a:pPr algn="ctr"/>
            <a:r>
              <a:rPr lang="zh-TW" altLang="en-US" sz="1400" dirty="0" smtClean="0">
                <a:latin typeface="微軟正黑體" pitchFamily="34" charset="-120"/>
                <a:ea typeface="微軟正黑體" pitchFamily="34" charset="-120"/>
              </a:rPr>
              <a:t>可用</a:t>
            </a:r>
            <a:r>
              <a:rPr lang="en-US" altLang="zh-TW" sz="1400" dirty="0" smtClean="0">
                <a:latin typeface="微軟正黑體" pitchFamily="34" charset="-120"/>
                <a:ea typeface="微軟正黑體" pitchFamily="34" charset="-120"/>
              </a:rPr>
              <a:t>PDF</a:t>
            </a:r>
            <a:r>
              <a:rPr lang="zh-TW" altLang="en-US" sz="1400" dirty="0" smtClean="0">
                <a:latin typeface="微軟正黑體" pitchFamily="34" charset="-120"/>
                <a:ea typeface="微軟正黑體" pitchFamily="34" charset="-120"/>
              </a:rPr>
              <a:t>檔觀看</a:t>
            </a:r>
            <a:endParaRPr lang="zh-TW" altLang="en-US" sz="1400"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3</a:t>
            </a:fld>
            <a:endParaRPr lang="zh-TW" altLang="en-US" b="1" dirty="0">
              <a:solidFill>
                <a:schemeClr val="tx1"/>
              </a:solidFill>
            </a:endParaRPr>
          </a:p>
        </p:txBody>
      </p:sp>
      <p:grpSp>
        <p:nvGrpSpPr>
          <p:cNvPr id="3" name="群組 2"/>
          <p:cNvGrpSpPr/>
          <p:nvPr/>
        </p:nvGrpSpPr>
        <p:grpSpPr>
          <a:xfrm>
            <a:off x="2771800" y="620688"/>
            <a:ext cx="3384376" cy="792088"/>
            <a:chOff x="2483768" y="332656"/>
            <a:chExt cx="3384376" cy="792088"/>
          </a:xfrm>
        </p:grpSpPr>
        <p:sp>
          <p:nvSpPr>
            <p:cNvPr id="4" name="圓角矩形 3"/>
            <p:cNvSpPr/>
            <p:nvPr/>
          </p:nvSpPr>
          <p:spPr>
            <a:xfrm>
              <a:off x="2843808" y="332656"/>
              <a:ext cx="2592288" cy="7920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2483768" y="404664"/>
              <a:ext cx="3384376" cy="646331"/>
            </a:xfrm>
            <a:prstGeom prst="rect">
              <a:avLst/>
            </a:prstGeom>
            <a:noFill/>
          </p:spPr>
          <p:txBody>
            <a:bodyPr wrap="square" rtlCol="0">
              <a:spAutoFit/>
            </a:bodyPr>
            <a:lstStyle/>
            <a:p>
              <a:pPr algn="ctr"/>
              <a:r>
                <a:rPr lang="zh-TW" altLang="en-US" sz="3600" b="1" dirty="0" smtClean="0">
                  <a:latin typeface="微軟正黑體" pitchFamily="34" charset="-120"/>
                  <a:ea typeface="微軟正黑體" pitchFamily="34" charset="-120"/>
                </a:rPr>
                <a:t>資料庫簡介 </a:t>
              </a:r>
              <a:endParaRPr lang="en-US" altLang="zh-TW" sz="3600" b="1" dirty="0" smtClean="0">
                <a:latin typeface="微軟正黑體" pitchFamily="34" charset="-120"/>
                <a:ea typeface="微軟正黑體" pitchFamily="34" charset="-120"/>
              </a:endParaRPr>
            </a:p>
          </p:txBody>
        </p:sp>
      </p:grpSp>
      <p:sp>
        <p:nvSpPr>
          <p:cNvPr id="6" name="文字方塊 5"/>
          <p:cNvSpPr txBox="1"/>
          <p:nvPr/>
        </p:nvSpPr>
        <p:spPr>
          <a:xfrm>
            <a:off x="971600" y="1912764"/>
            <a:ext cx="7200800" cy="2308324"/>
          </a:xfrm>
          <a:prstGeom prst="rect">
            <a:avLst/>
          </a:prstGeom>
          <a:noFill/>
        </p:spPr>
        <p:txBody>
          <a:bodyPr wrap="square" rtlCol="0">
            <a:spAutoFit/>
          </a:bodyPr>
          <a:lstStyle/>
          <a:p>
            <a:r>
              <a:rPr lang="zh-TW" altLang="zh-TW" sz="2400" dirty="0" smtClean="0">
                <a:latin typeface="微軟正黑體" pitchFamily="34" charset="-120"/>
                <a:ea typeface="微軟正黑體" pitchFamily="34" charset="-120"/>
              </a:rPr>
              <a:t>MLA International Bibliography 爲 1926 年到現在出版的現代語言、文學、民俗和語言學方面的書籍、文章和論文編制了索</a:t>
            </a:r>
            <a:r>
              <a:rPr lang="zh-TW" altLang="en-US" sz="2400" dirty="0" smtClean="0">
                <a:latin typeface="微軟正黑體" pitchFamily="34" charset="-120"/>
                <a:ea typeface="微軟正黑體" pitchFamily="34" charset="-120"/>
              </a:rPr>
              <a:t>摘，總共超過</a:t>
            </a:r>
            <a:r>
              <a:rPr lang="en-US" altLang="zh-TW" sz="2400" dirty="0" smtClean="0">
                <a:latin typeface="微軟正黑體" pitchFamily="34" charset="-120"/>
                <a:ea typeface="微軟正黑體" pitchFamily="34" charset="-120"/>
              </a:rPr>
              <a:t>200</a:t>
            </a:r>
            <a:r>
              <a:rPr lang="zh-TW" altLang="en-US" sz="2400" dirty="0" smtClean="0">
                <a:latin typeface="微軟正黑體" pitchFamily="34" charset="-120"/>
                <a:ea typeface="微軟正黑體" pitchFamily="34" charset="-120"/>
              </a:rPr>
              <a:t>萬個條目</a:t>
            </a:r>
            <a:r>
              <a:rPr lang="zh-TW" altLang="zh-TW" sz="2400" dirty="0" smtClean="0">
                <a:latin typeface="微軟正黑體" pitchFamily="34" charset="-120"/>
                <a:ea typeface="微軟正黑體" pitchFamily="34" charset="-120"/>
              </a:rPr>
              <a:t>。它包括 MLA 主題詞表和 MLA 期刊目錄，列出了超過 5,500 份刊物的詳細資料，包括超過 4,400 份已編入參考書目的期刊。</a:t>
            </a:r>
            <a:endParaRPr lang="en-US" altLang="zh-TW" sz="2400" dirty="0" smtClean="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30</a:t>
            </a:fld>
            <a:endParaRPr lang="zh-TW" altLang="en-US" sz="2400" b="1" dirty="0">
              <a:solidFill>
                <a:schemeClr val="tx1"/>
              </a:solidFill>
            </a:endParaRPr>
          </a:p>
        </p:txBody>
      </p:sp>
      <p:pic>
        <p:nvPicPr>
          <p:cNvPr id="1026" name="Picture 2"/>
          <p:cNvPicPr>
            <a:picLocks noChangeAspect="1" noChangeArrowheads="1"/>
          </p:cNvPicPr>
          <p:nvPr/>
        </p:nvPicPr>
        <p:blipFill>
          <a:blip r:embed="rId2" cstate="print"/>
          <a:srcRect l="10242" t="14391" r="11450" b="6250"/>
          <a:stretch>
            <a:fillRect/>
          </a:stretch>
        </p:blipFill>
        <p:spPr bwMode="auto">
          <a:xfrm>
            <a:off x="143000" y="836712"/>
            <a:ext cx="8821488" cy="5026299"/>
          </a:xfrm>
          <a:prstGeom prst="rect">
            <a:avLst/>
          </a:prstGeom>
          <a:noFill/>
          <a:ln w="9525">
            <a:noFill/>
            <a:miter lim="800000"/>
            <a:headEnd/>
            <a:tailEnd/>
          </a:ln>
        </p:spPr>
      </p:pic>
      <p:sp>
        <p:nvSpPr>
          <p:cNvPr id="4" name="向左箭號 3"/>
          <p:cNvSpPr/>
          <p:nvPr/>
        </p:nvSpPr>
        <p:spPr>
          <a:xfrm>
            <a:off x="7812360" y="980728"/>
            <a:ext cx="1080120" cy="576064"/>
          </a:xfrm>
          <a:prstGeom prst="leftArrow">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smtClean="0">
                <a:solidFill>
                  <a:schemeClr val="tx1"/>
                </a:solidFill>
                <a:latin typeface="微軟正黑體" pitchFamily="34" charset="-120"/>
                <a:ea typeface="微軟正黑體" pitchFamily="34" charset="-120"/>
              </a:rPr>
              <a:t>點擊更多</a:t>
            </a:r>
            <a:endParaRPr lang="zh-TW" altLang="en-US" sz="1400" dirty="0">
              <a:solidFill>
                <a:schemeClr val="tx1"/>
              </a:solidFill>
              <a:latin typeface="微軟正黑體" pitchFamily="34" charset="-120"/>
              <a:ea typeface="微軟正黑體" pitchFamily="34" charset="-120"/>
            </a:endParaRPr>
          </a:p>
        </p:txBody>
      </p:sp>
      <p:sp>
        <p:nvSpPr>
          <p:cNvPr id="5" name="矩形 4"/>
          <p:cNvSpPr/>
          <p:nvPr/>
        </p:nvSpPr>
        <p:spPr>
          <a:xfrm>
            <a:off x="3059832" y="1700808"/>
            <a:ext cx="3816424" cy="7200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107504" y="1700808"/>
            <a:ext cx="2843808" cy="1384995"/>
          </a:xfrm>
          <a:prstGeom prst="rect">
            <a:avLst/>
          </a:prstGeom>
          <a:solidFill>
            <a:srgbClr val="FFFF99"/>
          </a:solidFill>
        </p:spPr>
        <p:txBody>
          <a:bodyPr wrap="square" rtlCol="0">
            <a:spAutoFit/>
          </a:bodyPr>
          <a:lstStyle/>
          <a:p>
            <a:pPr marL="342900" indent="-342900"/>
            <a:r>
              <a:rPr lang="en-US" altLang="zh-TW" sz="1400" dirty="0" smtClean="0">
                <a:latin typeface="微軟正黑體" pitchFamily="34" charset="-120"/>
                <a:ea typeface="微軟正黑體" pitchFamily="34" charset="-120"/>
              </a:rPr>
              <a:t>1.</a:t>
            </a:r>
            <a:r>
              <a:rPr lang="zh-TW" altLang="en-US" sz="1400" dirty="0" smtClean="0">
                <a:latin typeface="微軟正黑體" pitchFamily="34" charset="-120"/>
                <a:ea typeface="微軟正黑體" pitchFamily="34" charset="-120"/>
              </a:rPr>
              <a:t> </a:t>
            </a:r>
            <a:r>
              <a:rPr lang="en-US" altLang="zh-TW" sz="1400" dirty="0" smtClean="0">
                <a:latin typeface="微軟正黑體" pitchFamily="34" charset="-120"/>
                <a:ea typeface="微軟正黑體" pitchFamily="34" charset="-120"/>
              </a:rPr>
              <a:t>Acknowledgements </a:t>
            </a:r>
            <a:r>
              <a:rPr lang="zh-TW" altLang="en-US" sz="1400" dirty="0" smtClean="0">
                <a:latin typeface="微軟正黑體" pitchFamily="34" charset="-120"/>
                <a:ea typeface="微軟正黑體" pitchFamily="34" charset="-120"/>
              </a:rPr>
              <a:t>：於</a:t>
            </a:r>
            <a:r>
              <a:rPr lang="en-US" altLang="zh-TW" sz="1400" dirty="0" smtClean="0">
                <a:latin typeface="微軟正黑體" pitchFamily="34" charset="-120"/>
                <a:ea typeface="微軟正黑體" pitchFamily="34" charset="-120"/>
              </a:rPr>
              <a:t>Gale</a:t>
            </a:r>
            <a:r>
              <a:rPr lang="zh-TW" altLang="en-US" sz="1400" dirty="0" smtClean="0">
                <a:latin typeface="微軟正黑體" pitchFamily="34" charset="-120"/>
                <a:ea typeface="微軟正黑體" pitchFamily="34" charset="-120"/>
              </a:rPr>
              <a:t>網站瀏覽</a:t>
            </a:r>
            <a:r>
              <a:rPr lang="en-US" altLang="zh-TW" sz="1400" dirty="0" smtClean="0">
                <a:latin typeface="微軟正黑體" pitchFamily="34" charset="-120"/>
                <a:ea typeface="微軟正黑體" pitchFamily="34" charset="-120"/>
              </a:rPr>
              <a:t>MLA</a:t>
            </a:r>
            <a:r>
              <a:rPr lang="zh-TW" altLang="en-US" sz="1400" dirty="0" smtClean="0">
                <a:latin typeface="微軟正黑體" pitchFamily="34" charset="-120"/>
                <a:ea typeface="微軟正黑體" pitchFamily="34" charset="-120"/>
              </a:rPr>
              <a:t>相關介紹說明</a:t>
            </a:r>
            <a:endParaRPr lang="en-US" altLang="zh-TW" sz="1400" dirty="0" smtClean="0">
              <a:latin typeface="微軟正黑體" pitchFamily="34" charset="-120"/>
              <a:ea typeface="微軟正黑體" pitchFamily="34" charset="-120"/>
            </a:endParaRPr>
          </a:p>
          <a:p>
            <a:pPr marL="342900" indent="-342900"/>
            <a:r>
              <a:rPr lang="en-US" altLang="zh-TW" sz="1400" dirty="0" smtClean="0">
                <a:latin typeface="微軟正黑體" pitchFamily="34" charset="-120"/>
                <a:ea typeface="微軟正黑體" pitchFamily="34" charset="-120"/>
              </a:rPr>
              <a:t>2.</a:t>
            </a:r>
            <a:r>
              <a:rPr lang="zh-TW" altLang="en-US" sz="1400" dirty="0" smtClean="0">
                <a:latin typeface="微軟正黑體" pitchFamily="34" charset="-120"/>
                <a:ea typeface="微軟正黑體" pitchFamily="34" charset="-120"/>
              </a:rPr>
              <a:t> 說明：資料庫使用說明</a:t>
            </a:r>
            <a:endParaRPr lang="en-US" altLang="zh-TW" sz="1400" dirty="0" smtClean="0">
              <a:latin typeface="微軟正黑體" pitchFamily="34" charset="-120"/>
              <a:ea typeface="微軟正黑體" pitchFamily="34" charset="-120"/>
            </a:endParaRPr>
          </a:p>
          <a:p>
            <a:r>
              <a:rPr lang="en-US" altLang="zh-TW" sz="1400" dirty="0" smtClean="0">
                <a:latin typeface="微軟正黑體" pitchFamily="34" charset="-120"/>
                <a:ea typeface="微軟正黑體" pitchFamily="34" charset="-120"/>
              </a:rPr>
              <a:t>3.</a:t>
            </a:r>
            <a:r>
              <a:rPr lang="zh-TW" altLang="en-US" sz="1400" dirty="0" smtClean="0">
                <a:latin typeface="微軟正黑體" pitchFamily="34" charset="-120"/>
                <a:ea typeface="微軟正黑體" pitchFamily="34" charset="-120"/>
              </a:rPr>
              <a:t>字典：可檢索</a:t>
            </a:r>
            <a:r>
              <a:rPr lang="en-US" altLang="zh-TW" sz="1400" dirty="0">
                <a:ea typeface="微軟正黑體" pitchFamily="34" charset="-120"/>
              </a:rPr>
              <a:t> </a:t>
            </a:r>
            <a:r>
              <a:rPr lang="en-US" altLang="zh-TW" sz="1400" dirty="0" smtClean="0">
                <a:latin typeface="微軟正黑體" pitchFamily="34" charset="-120"/>
                <a:ea typeface="微軟正黑體" pitchFamily="34" charset="-120"/>
              </a:rPr>
              <a:t>Merriam-Webster</a:t>
            </a:r>
            <a:r>
              <a:rPr lang="en-US" altLang="zh-TW" sz="1400" dirty="0" smtClean="0">
                <a:ea typeface="微軟正黑體" pitchFamily="34" charset="-120"/>
              </a:rPr>
              <a:t>‘</a:t>
            </a:r>
            <a:r>
              <a:rPr lang="en-US" altLang="zh-TW" sz="1400" dirty="0" smtClean="0">
                <a:latin typeface="微軟正黑體" pitchFamily="34" charset="-120"/>
                <a:ea typeface="微軟正黑體" pitchFamily="34" charset="-120"/>
              </a:rPr>
              <a:t>s Collegiate Dictionary</a:t>
            </a:r>
            <a:endParaRPr lang="en-US" altLang="zh-TW" sz="1400" dirty="0">
              <a:latin typeface="微軟正黑體" pitchFamily="34" charset="-120"/>
              <a:ea typeface="微軟正黑體" pitchFamily="34" charset="-120"/>
            </a:endParaRPr>
          </a:p>
          <a:p>
            <a:r>
              <a:rPr lang="en-US" altLang="zh-TW" sz="1400" dirty="0" smtClean="0">
                <a:latin typeface="微軟正黑體" pitchFamily="34" charset="-120"/>
                <a:ea typeface="微軟正黑體" pitchFamily="34" charset="-120"/>
              </a:rPr>
              <a:t>4.</a:t>
            </a:r>
            <a:r>
              <a:rPr lang="zh-TW" altLang="en-US" sz="1400" dirty="0" smtClean="0">
                <a:latin typeface="微軟正黑體" pitchFamily="34" charset="-120"/>
                <a:ea typeface="微軟正黑體" pitchFamily="34" charset="-120"/>
              </a:rPr>
              <a:t>標題清單：瀏覽</a:t>
            </a:r>
            <a:r>
              <a:rPr lang="en-US" altLang="zh-TW" sz="1400" dirty="0" smtClean="0">
                <a:latin typeface="微軟正黑體" pitchFamily="34" charset="-120"/>
                <a:ea typeface="微軟正黑體" pitchFamily="34" charset="-120"/>
              </a:rPr>
              <a:t>Gale</a:t>
            </a:r>
            <a:r>
              <a:rPr lang="zh-TW" altLang="en-US" sz="1400" dirty="0" smtClean="0">
                <a:latin typeface="微軟正黑體" pitchFamily="34" charset="-120"/>
                <a:ea typeface="微軟正黑體" pitchFamily="34" charset="-120"/>
              </a:rPr>
              <a:t>產品清單</a:t>
            </a:r>
            <a:endParaRPr lang="en-US" altLang="zh-TW" sz="1400" dirty="0" smtClean="0">
              <a:latin typeface="微軟正黑體" pitchFamily="34" charset="-120"/>
              <a:ea typeface="微軟正黑體" pitchFamily="34" charset="-120"/>
            </a:endParaRPr>
          </a:p>
        </p:txBody>
      </p:sp>
      <p:sp>
        <p:nvSpPr>
          <p:cNvPr id="7" name="矩形 6"/>
          <p:cNvSpPr/>
          <p:nvPr/>
        </p:nvSpPr>
        <p:spPr>
          <a:xfrm>
            <a:off x="6948264" y="1700808"/>
            <a:ext cx="1872208" cy="7200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6660232" y="2492896"/>
            <a:ext cx="2411760" cy="1169551"/>
          </a:xfrm>
          <a:prstGeom prst="rect">
            <a:avLst/>
          </a:prstGeom>
          <a:solidFill>
            <a:srgbClr val="FFFF99"/>
          </a:solidFill>
        </p:spPr>
        <p:txBody>
          <a:bodyPr wrap="square" rtlCol="0">
            <a:spAutoFit/>
          </a:bodyPr>
          <a:lstStyle/>
          <a:p>
            <a:r>
              <a:rPr lang="zh-TW" altLang="en-US" sz="1400" dirty="0" smtClean="0">
                <a:latin typeface="微軟正黑體" pitchFamily="34" charset="-120"/>
                <a:ea typeface="微軟正黑體" pitchFamily="34" charset="-120"/>
              </a:rPr>
              <a:t>個人化功能</a:t>
            </a:r>
            <a:endParaRPr lang="en-US" altLang="zh-TW" sz="1400" dirty="0" smtClean="0">
              <a:latin typeface="微軟正黑體" pitchFamily="34" charset="-120"/>
              <a:ea typeface="微軟正黑體" pitchFamily="34" charset="-120"/>
            </a:endParaRPr>
          </a:p>
          <a:p>
            <a:pPr marL="342900" indent="-342900"/>
            <a:r>
              <a:rPr lang="en-US" altLang="zh-TW" sz="1400" dirty="0" smtClean="0">
                <a:latin typeface="微軟正黑體" pitchFamily="34" charset="-120"/>
                <a:ea typeface="微軟正黑體" pitchFamily="34" charset="-120"/>
              </a:rPr>
              <a:t>1.</a:t>
            </a:r>
            <a:r>
              <a:rPr lang="zh-TW" altLang="en-US" sz="1400" dirty="0" smtClean="0">
                <a:latin typeface="微軟正黑體" pitchFamily="34" charset="-120"/>
                <a:ea typeface="微軟正黑體" pitchFamily="34" charset="-120"/>
              </a:rPr>
              <a:t> 我的資料夾：當次檢索可瀏覽儲存的文章索摘</a:t>
            </a:r>
            <a:endParaRPr lang="en-US" altLang="zh-TW" sz="1400" dirty="0" smtClean="0">
              <a:latin typeface="微軟正黑體" pitchFamily="34" charset="-120"/>
              <a:ea typeface="微軟正黑體" pitchFamily="34" charset="-120"/>
            </a:endParaRPr>
          </a:p>
          <a:p>
            <a:pPr marL="342900" indent="-342900"/>
            <a:r>
              <a:rPr lang="en-US" altLang="zh-TW" sz="1400" dirty="0" smtClean="0">
                <a:latin typeface="微軟正黑體" pitchFamily="34" charset="-120"/>
                <a:ea typeface="微軟正黑體" pitchFamily="34" charset="-120"/>
              </a:rPr>
              <a:t>2.</a:t>
            </a:r>
            <a:r>
              <a:rPr lang="zh-TW" altLang="en-US" sz="1400" dirty="0" smtClean="0">
                <a:latin typeface="微軟正黑體" pitchFamily="34" charset="-120"/>
                <a:ea typeface="微軟正黑體" pitchFamily="34" charset="-120"/>
              </a:rPr>
              <a:t> 搜尋歷程紀錄：可檢視或修改當次檢索的紀錄</a:t>
            </a:r>
            <a:endParaRPr lang="en-US" altLang="zh-TW" sz="1400" dirty="0" smtClean="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31</a:t>
            </a:fld>
            <a:endParaRPr lang="zh-TW" altLang="en-US" sz="2400" b="1" dirty="0">
              <a:solidFill>
                <a:schemeClr val="tx1"/>
              </a:solidFill>
            </a:endParaRPr>
          </a:p>
        </p:txBody>
      </p:sp>
      <p:pic>
        <p:nvPicPr>
          <p:cNvPr id="3" name="Picture 2"/>
          <p:cNvPicPr>
            <a:picLocks noChangeAspect="1" noChangeArrowheads="1"/>
          </p:cNvPicPr>
          <p:nvPr/>
        </p:nvPicPr>
        <p:blipFill>
          <a:blip r:embed="rId3" cstate="print"/>
          <a:srcRect l="18536" t="14391" r="20033" b="8829"/>
          <a:stretch>
            <a:fillRect/>
          </a:stretch>
        </p:blipFill>
        <p:spPr bwMode="auto">
          <a:xfrm>
            <a:off x="539552" y="692696"/>
            <a:ext cx="7992888" cy="5616624"/>
          </a:xfrm>
          <a:prstGeom prst="rect">
            <a:avLst/>
          </a:prstGeom>
          <a:noFill/>
          <a:ln w="9525">
            <a:noFill/>
            <a:miter lim="800000"/>
            <a:headEnd/>
            <a:tailEnd/>
          </a:ln>
        </p:spPr>
      </p:pic>
      <p:sp>
        <p:nvSpPr>
          <p:cNvPr id="4" name="矩形 3"/>
          <p:cNvSpPr/>
          <p:nvPr/>
        </p:nvSpPr>
        <p:spPr>
          <a:xfrm>
            <a:off x="1187624" y="1340768"/>
            <a:ext cx="72008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1907704" y="1340768"/>
            <a:ext cx="1224136"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1907704" y="960983"/>
            <a:ext cx="1656184" cy="307777"/>
          </a:xfrm>
          <a:prstGeom prst="rect">
            <a:avLst/>
          </a:prstGeom>
          <a:solidFill>
            <a:srgbClr val="FFFF99"/>
          </a:solidFill>
          <a:ln w="38100">
            <a:noFill/>
          </a:ln>
        </p:spPr>
        <p:txBody>
          <a:bodyPr wrap="square" rtlCol="0">
            <a:spAutoFit/>
          </a:bodyPr>
          <a:lstStyle/>
          <a:p>
            <a:pPr algn="ctr"/>
            <a:r>
              <a:rPr lang="zh-TW" altLang="en-US" sz="1400" dirty="0" smtClean="0">
                <a:latin typeface="微軟正黑體" pitchFamily="34" charset="-120"/>
                <a:ea typeface="微軟正黑體" pitchFamily="34" charset="-120"/>
              </a:rPr>
              <a:t>可在字典查詢字詞</a:t>
            </a:r>
            <a:endParaRPr lang="zh-TW" altLang="en-US" sz="1400" dirty="0">
              <a:latin typeface="微軟正黑體" pitchFamily="34" charset="-120"/>
              <a:ea typeface="微軟正黑體" pitchFamily="34" charset="-120"/>
            </a:endParaRPr>
          </a:p>
        </p:txBody>
      </p:sp>
      <p:sp>
        <p:nvSpPr>
          <p:cNvPr id="7" name="文字方塊 6"/>
          <p:cNvSpPr txBox="1"/>
          <p:nvPr/>
        </p:nvSpPr>
        <p:spPr>
          <a:xfrm>
            <a:off x="1115616" y="1844824"/>
            <a:ext cx="2016224" cy="954107"/>
          </a:xfrm>
          <a:prstGeom prst="rect">
            <a:avLst/>
          </a:prstGeom>
          <a:solidFill>
            <a:srgbClr val="FFFF99"/>
          </a:solidFill>
          <a:ln w="38100">
            <a:noFill/>
          </a:ln>
        </p:spPr>
        <p:txBody>
          <a:bodyPr wrap="square" rtlCol="0">
            <a:spAutoFit/>
          </a:bodyPr>
          <a:lstStyle/>
          <a:p>
            <a:pPr>
              <a:defRPr/>
            </a:pPr>
            <a:r>
              <a:rPr lang="en-US" altLang="zh-TW" sz="1400" dirty="0" smtClean="0">
                <a:latin typeface="微軟正黑體" pitchFamily="34" charset="-120"/>
                <a:ea typeface="微軟正黑體" pitchFamily="34" charset="-120"/>
              </a:rPr>
              <a:t>Gale</a:t>
            </a:r>
            <a:r>
              <a:rPr lang="zh-TW" altLang="en-US" sz="1400" dirty="0" smtClean="0">
                <a:latin typeface="微軟正黑體" pitchFamily="34" charset="-120"/>
                <a:ea typeface="微軟正黑體" pitchFamily="34" charset="-120"/>
              </a:rPr>
              <a:t>文學索引：幫助使用者查詢哪些文學系列包含使用者想要檢索的作者或文學作品</a:t>
            </a:r>
            <a:endParaRPr lang="en-US" altLang="zh-TW" sz="1400" dirty="0" smtClean="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32</a:t>
            </a:fld>
            <a:endParaRPr lang="zh-TW" altLang="en-US" sz="2400" b="1" dirty="0">
              <a:solidFill>
                <a:schemeClr val="tx1"/>
              </a:solidFill>
            </a:endParaRPr>
          </a:p>
        </p:txBody>
      </p:sp>
      <p:pic>
        <p:nvPicPr>
          <p:cNvPr id="3" name="Picture 2"/>
          <p:cNvPicPr>
            <a:picLocks noChangeAspect="1" noChangeArrowheads="1"/>
          </p:cNvPicPr>
          <p:nvPr/>
        </p:nvPicPr>
        <p:blipFill>
          <a:blip r:embed="rId2" cstate="print"/>
          <a:srcRect l="4700" t="14391" r="41617" b="16704"/>
          <a:stretch>
            <a:fillRect/>
          </a:stretch>
        </p:blipFill>
        <p:spPr bwMode="auto">
          <a:xfrm>
            <a:off x="539552" y="489292"/>
            <a:ext cx="8064896" cy="5820028"/>
          </a:xfrm>
          <a:prstGeom prst="rect">
            <a:avLst/>
          </a:prstGeom>
          <a:noFill/>
          <a:ln w="9525">
            <a:noFill/>
            <a:miter lim="800000"/>
            <a:headEnd/>
            <a:tailEnd/>
          </a:ln>
        </p:spPr>
      </p:pic>
      <p:sp>
        <p:nvSpPr>
          <p:cNvPr id="4" name="矩形 3"/>
          <p:cNvSpPr/>
          <p:nvPr/>
        </p:nvSpPr>
        <p:spPr>
          <a:xfrm>
            <a:off x="1907704" y="1556792"/>
            <a:ext cx="1296144"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Picture 2"/>
          <p:cNvPicPr>
            <a:picLocks noChangeAspect="1" noChangeArrowheads="1"/>
          </p:cNvPicPr>
          <p:nvPr/>
        </p:nvPicPr>
        <p:blipFill>
          <a:blip r:embed="rId3" cstate="print"/>
          <a:srcRect l="4700" t="14391" r="39676" b="15719"/>
          <a:stretch>
            <a:fillRect/>
          </a:stretch>
        </p:blipFill>
        <p:spPr bwMode="auto">
          <a:xfrm>
            <a:off x="539552" y="548680"/>
            <a:ext cx="8064896" cy="5697188"/>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l="16323" t="38015" r="67075" b="58047"/>
          <a:stretch>
            <a:fillRect/>
          </a:stretch>
        </p:blipFill>
        <p:spPr bwMode="auto">
          <a:xfrm>
            <a:off x="2195736" y="2492896"/>
            <a:ext cx="2448272" cy="326436"/>
          </a:xfrm>
          <a:prstGeom prst="rect">
            <a:avLst/>
          </a:prstGeom>
          <a:noFill/>
          <a:ln w="9525">
            <a:noFill/>
            <a:miter lim="800000"/>
            <a:headEnd/>
            <a:tailEnd/>
          </a:ln>
        </p:spPr>
      </p:pic>
      <p:pic>
        <p:nvPicPr>
          <p:cNvPr id="7" name="Picture 4"/>
          <p:cNvPicPr>
            <a:picLocks noChangeAspect="1" noChangeArrowheads="1"/>
          </p:cNvPicPr>
          <p:nvPr/>
        </p:nvPicPr>
        <p:blipFill>
          <a:blip r:embed="rId5" cstate="print"/>
          <a:srcRect l="4065" t="14563" r="34504" b="14563"/>
          <a:stretch>
            <a:fillRect/>
          </a:stretch>
        </p:blipFill>
        <p:spPr bwMode="auto">
          <a:xfrm>
            <a:off x="395536" y="620688"/>
            <a:ext cx="8316416" cy="539443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33</a:t>
            </a:fld>
            <a:endParaRPr lang="zh-TW" altLang="en-US" b="1" dirty="0">
              <a:solidFill>
                <a:schemeClr val="tx1"/>
              </a:solidFill>
            </a:endParaRPr>
          </a:p>
        </p:txBody>
      </p:sp>
      <p:grpSp>
        <p:nvGrpSpPr>
          <p:cNvPr id="3" name="群組 2"/>
          <p:cNvGrpSpPr/>
          <p:nvPr/>
        </p:nvGrpSpPr>
        <p:grpSpPr>
          <a:xfrm>
            <a:off x="395536" y="260648"/>
            <a:ext cx="2160240" cy="792088"/>
            <a:chOff x="-72008" y="260648"/>
            <a:chExt cx="2160240" cy="792088"/>
          </a:xfrm>
        </p:grpSpPr>
        <p:sp>
          <p:nvSpPr>
            <p:cNvPr id="4" name="圓角矩形 3"/>
            <p:cNvSpPr/>
            <p:nvPr/>
          </p:nvSpPr>
          <p:spPr>
            <a:xfrm>
              <a:off x="-72008" y="260648"/>
              <a:ext cx="2160240" cy="7920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0" y="332656"/>
              <a:ext cx="2016224" cy="646331"/>
            </a:xfrm>
            <a:prstGeom prst="rect">
              <a:avLst/>
            </a:prstGeom>
            <a:noFill/>
          </p:spPr>
          <p:txBody>
            <a:bodyPr wrap="square" rtlCol="0">
              <a:spAutoFit/>
            </a:bodyPr>
            <a:lstStyle/>
            <a:p>
              <a:pPr algn="ctr"/>
              <a:r>
                <a:rPr lang="zh-TW" altLang="en-US" sz="3600" b="1" dirty="0" smtClean="0">
                  <a:latin typeface="微軟正黑體" pitchFamily="34" charset="-120"/>
                  <a:ea typeface="微軟正黑體" pitchFamily="34" charset="-120"/>
                </a:rPr>
                <a:t>聯絡資訊</a:t>
              </a:r>
              <a:endParaRPr lang="en-US" altLang="zh-TW" sz="3600" b="1" dirty="0" smtClean="0">
                <a:latin typeface="微軟正黑體" pitchFamily="34" charset="-120"/>
                <a:ea typeface="微軟正黑體" pitchFamily="34" charset="-120"/>
              </a:endParaRPr>
            </a:p>
          </p:txBody>
        </p:sp>
      </p:grpSp>
      <p:sp>
        <p:nvSpPr>
          <p:cNvPr id="6" name="文字方塊 5"/>
          <p:cNvSpPr txBox="1"/>
          <p:nvPr/>
        </p:nvSpPr>
        <p:spPr>
          <a:xfrm>
            <a:off x="1043608" y="1988840"/>
            <a:ext cx="7056784" cy="2893100"/>
          </a:xfrm>
          <a:prstGeom prst="rect">
            <a:avLst/>
          </a:prstGeom>
          <a:noFill/>
        </p:spPr>
        <p:txBody>
          <a:bodyPr wrap="square" rtlCol="0">
            <a:spAutoFit/>
          </a:bodyPr>
          <a:lstStyle/>
          <a:p>
            <a:pPr>
              <a:spcBef>
                <a:spcPct val="50000"/>
              </a:spcBef>
            </a:pPr>
            <a:r>
              <a:rPr lang="zh-TW" altLang="en-US" sz="2800" dirty="0" smtClean="0">
                <a:latin typeface="微軟正黑體" pitchFamily="34" charset="-120"/>
                <a:ea typeface="微軟正黑體" pitchFamily="34" charset="-120"/>
              </a:rPr>
              <a:t>飛資得知識服務股份有限公司</a:t>
            </a:r>
            <a:endParaRPr lang="en-US" altLang="zh-TW" sz="2800" dirty="0" smtClean="0">
              <a:latin typeface="微軟正黑體" pitchFamily="34" charset="-120"/>
              <a:ea typeface="微軟正黑體" pitchFamily="34" charset="-120"/>
            </a:endParaRPr>
          </a:p>
          <a:p>
            <a:pPr>
              <a:spcBef>
                <a:spcPct val="50000"/>
              </a:spcBef>
            </a:pPr>
            <a:r>
              <a:rPr lang="en-US" altLang="zh-TW" sz="2800" dirty="0" smtClean="0">
                <a:latin typeface="微軟正黑體" pitchFamily="34" charset="-120"/>
                <a:ea typeface="微軟正黑體" pitchFamily="34" charset="-120"/>
              </a:rPr>
              <a:t>TEL</a:t>
            </a:r>
            <a:r>
              <a:rPr lang="zh-TW" altLang="en-US" sz="2800" dirty="0" smtClean="0">
                <a:latin typeface="微軟正黑體" pitchFamily="34" charset="-120"/>
                <a:ea typeface="微軟正黑體" pitchFamily="34" charset="-120"/>
              </a:rPr>
              <a:t>：</a:t>
            </a:r>
            <a:r>
              <a:rPr lang="en-US" altLang="zh-TW" sz="2800" dirty="0" smtClean="0">
                <a:latin typeface="微軟正黑體" pitchFamily="34" charset="-120"/>
                <a:ea typeface="微軟正黑體" pitchFamily="34" charset="-120"/>
              </a:rPr>
              <a:t>02-2657-5996 </a:t>
            </a:r>
            <a:r>
              <a:rPr lang="zh-TW" altLang="en-US" sz="2800" dirty="0" smtClean="0">
                <a:latin typeface="微軟正黑體" pitchFamily="34" charset="-120"/>
                <a:ea typeface="微軟正黑體" pitchFamily="34" charset="-120"/>
              </a:rPr>
              <a:t>分機</a:t>
            </a:r>
            <a:r>
              <a:rPr lang="en-US" altLang="zh-TW" sz="2800" dirty="0" smtClean="0">
                <a:latin typeface="微軟正黑體" pitchFamily="34" charset="-120"/>
                <a:ea typeface="微軟正黑體" pitchFamily="34" charset="-120"/>
              </a:rPr>
              <a:t>:559</a:t>
            </a:r>
          </a:p>
          <a:p>
            <a:pPr>
              <a:spcBef>
                <a:spcPct val="50000"/>
              </a:spcBef>
            </a:pPr>
            <a:r>
              <a:rPr lang="en-US" altLang="zh-TW" sz="2800" dirty="0" smtClean="0">
                <a:latin typeface="微軟正黑體" pitchFamily="34" charset="-120"/>
                <a:ea typeface="微軟正黑體" pitchFamily="34" charset="-120"/>
              </a:rPr>
              <a:t>E-MAIL</a:t>
            </a:r>
            <a:r>
              <a:rPr lang="zh-TW" altLang="en-US" sz="2800" dirty="0" smtClean="0">
                <a:latin typeface="微軟正黑體" pitchFamily="34" charset="-120"/>
                <a:ea typeface="微軟正黑體" pitchFamily="34" charset="-120"/>
              </a:rPr>
              <a:t>：</a:t>
            </a:r>
            <a:r>
              <a:rPr lang="en-US" altLang="zh-TW" sz="2800" dirty="0" smtClean="0">
                <a:latin typeface="微軟正黑體" pitchFamily="34" charset="-120"/>
                <a:ea typeface="微軟正黑體" pitchFamily="34" charset="-120"/>
              </a:rPr>
              <a:t>natashatang@flysheet.com.tw</a:t>
            </a:r>
          </a:p>
          <a:p>
            <a:pPr>
              <a:spcBef>
                <a:spcPct val="50000"/>
              </a:spcBef>
            </a:pPr>
            <a:endParaRPr lang="en-US" altLang="zh-TW" sz="2800" dirty="0" smtClean="0">
              <a:latin typeface="標楷體" pitchFamily="65" charset="-120"/>
              <a:ea typeface="標楷體" pitchFamily="65" charset="-120"/>
            </a:endParaRPr>
          </a:p>
          <a:p>
            <a:endParaRPr lang="zh-TW" altLang="en-US" sz="2800" dirty="0"/>
          </a:p>
        </p:txBody>
      </p:sp>
      <p:sp>
        <p:nvSpPr>
          <p:cNvPr id="7" name="Freeform 25"/>
          <p:cNvSpPr>
            <a:spLocks noChangeAspect="1"/>
          </p:cNvSpPr>
          <p:nvPr/>
        </p:nvSpPr>
        <p:spPr bwMode="auto">
          <a:xfrm>
            <a:off x="1317700" y="5690800"/>
            <a:ext cx="1928899" cy="618520"/>
          </a:xfrm>
          <a:custGeom>
            <a:avLst/>
            <a:gdLst>
              <a:gd name="T0" fmla="*/ 2147483647 w 480"/>
              <a:gd name="T1" fmla="*/ 2147483647 h 154"/>
              <a:gd name="T2" fmla="*/ 2147483647 w 480"/>
              <a:gd name="T3" fmla="*/ 2147483647 h 154"/>
              <a:gd name="T4" fmla="*/ 2147483647 w 480"/>
              <a:gd name="T5" fmla="*/ 2147483647 h 154"/>
              <a:gd name="T6" fmla="*/ 2147483647 w 480"/>
              <a:gd name="T7" fmla="*/ 2147483647 h 154"/>
              <a:gd name="T8" fmla="*/ 2147483647 w 480"/>
              <a:gd name="T9" fmla="*/ 2147483647 h 154"/>
              <a:gd name="T10" fmla="*/ 2147483647 w 480"/>
              <a:gd name="T11" fmla="*/ 2147483647 h 154"/>
              <a:gd name="T12" fmla="*/ 2147483647 w 480"/>
              <a:gd name="T13" fmla="*/ 2147483647 h 154"/>
              <a:gd name="T14" fmla="*/ 2147483647 w 480"/>
              <a:gd name="T15" fmla="*/ 2147483647 h 154"/>
              <a:gd name="T16" fmla="*/ 2147483647 w 480"/>
              <a:gd name="T17" fmla="*/ 2147483647 h 154"/>
              <a:gd name="T18" fmla="*/ 2147483647 w 480"/>
              <a:gd name="T19" fmla="*/ 2147483647 h 154"/>
              <a:gd name="T20" fmla="*/ 2147483647 w 480"/>
              <a:gd name="T21" fmla="*/ 2147483647 h 154"/>
              <a:gd name="T22" fmla="*/ 2147483647 w 480"/>
              <a:gd name="T23" fmla="*/ 2147483647 h 154"/>
              <a:gd name="T24" fmla="*/ 2147483647 w 480"/>
              <a:gd name="T25" fmla="*/ 0 h 154"/>
              <a:gd name="T26" fmla="*/ 2147483647 w 480"/>
              <a:gd name="T27" fmla="*/ 2147483647 h 154"/>
              <a:gd name="T28" fmla="*/ 2147483647 w 480"/>
              <a:gd name="T29" fmla="*/ 2147483647 h 154"/>
              <a:gd name="T30" fmla="*/ 2147483647 w 480"/>
              <a:gd name="T31" fmla="*/ 2147483647 h 154"/>
              <a:gd name="T32" fmla="*/ 2147483647 w 480"/>
              <a:gd name="T33" fmla="*/ 2147483647 h 154"/>
              <a:gd name="T34" fmla="*/ 2147483647 w 480"/>
              <a:gd name="T35" fmla="*/ 2147483647 h 154"/>
              <a:gd name="T36" fmla="*/ 2147483647 w 480"/>
              <a:gd name="T37" fmla="*/ 2147483647 h 154"/>
              <a:gd name="T38" fmla="*/ 2147483647 w 480"/>
              <a:gd name="T39" fmla="*/ 2147483647 h 154"/>
              <a:gd name="T40" fmla="*/ 2147483647 w 480"/>
              <a:gd name="T41" fmla="*/ 2147483647 h 154"/>
              <a:gd name="T42" fmla="*/ 2147483647 w 480"/>
              <a:gd name="T43" fmla="*/ 2147483647 h 154"/>
              <a:gd name="T44" fmla="*/ 2147483647 w 480"/>
              <a:gd name="T45" fmla="*/ 2147483647 h 154"/>
              <a:gd name="T46" fmla="*/ 2147483647 w 480"/>
              <a:gd name="T47" fmla="*/ 2147483647 h 154"/>
              <a:gd name="T48" fmla="*/ 2147483647 w 480"/>
              <a:gd name="T49" fmla="*/ 2147483647 h 154"/>
              <a:gd name="T50" fmla="*/ 2147483647 w 480"/>
              <a:gd name="T51" fmla="*/ 2147483647 h 154"/>
              <a:gd name="T52" fmla="*/ 2147483647 w 480"/>
              <a:gd name="T53" fmla="*/ 2147483647 h 154"/>
              <a:gd name="T54" fmla="*/ 2147483647 w 480"/>
              <a:gd name="T55" fmla="*/ 2147483647 h 154"/>
              <a:gd name="T56" fmla="*/ 2147483647 w 480"/>
              <a:gd name="T57" fmla="*/ 2147483647 h 154"/>
              <a:gd name="T58" fmla="*/ 2147483647 w 480"/>
              <a:gd name="T59" fmla="*/ 2147483647 h 154"/>
              <a:gd name="T60" fmla="*/ 2147483647 w 480"/>
              <a:gd name="T61" fmla="*/ 2147483647 h 154"/>
              <a:gd name="T62" fmla="*/ 2147483647 w 480"/>
              <a:gd name="T63" fmla="*/ 2147483647 h 154"/>
              <a:gd name="T64" fmla="*/ 2147483647 w 480"/>
              <a:gd name="T65" fmla="*/ 2147483647 h 154"/>
              <a:gd name="T66" fmla="*/ 2147483647 w 480"/>
              <a:gd name="T67" fmla="*/ 2147483647 h 154"/>
              <a:gd name="T68" fmla="*/ 2147483647 w 480"/>
              <a:gd name="T69" fmla="*/ 2147483647 h 154"/>
              <a:gd name="T70" fmla="*/ 2147483647 w 480"/>
              <a:gd name="T71" fmla="*/ 2147483647 h 154"/>
              <a:gd name="T72" fmla="*/ 2147483647 w 480"/>
              <a:gd name="T73" fmla="*/ 2147483647 h 1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54"/>
              <a:gd name="T113" fmla="*/ 480 w 480"/>
              <a:gd name="T114" fmla="*/ 154 h 1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54">
                <a:moveTo>
                  <a:pt x="326" y="110"/>
                </a:moveTo>
                <a:lnTo>
                  <a:pt x="326" y="110"/>
                </a:lnTo>
                <a:lnTo>
                  <a:pt x="308" y="120"/>
                </a:lnTo>
                <a:lnTo>
                  <a:pt x="290" y="126"/>
                </a:lnTo>
                <a:lnTo>
                  <a:pt x="274" y="130"/>
                </a:lnTo>
                <a:lnTo>
                  <a:pt x="260" y="130"/>
                </a:lnTo>
                <a:lnTo>
                  <a:pt x="246" y="130"/>
                </a:lnTo>
                <a:lnTo>
                  <a:pt x="232" y="128"/>
                </a:lnTo>
                <a:lnTo>
                  <a:pt x="208" y="122"/>
                </a:lnTo>
                <a:lnTo>
                  <a:pt x="210" y="120"/>
                </a:lnTo>
                <a:lnTo>
                  <a:pt x="218" y="118"/>
                </a:lnTo>
                <a:lnTo>
                  <a:pt x="238" y="112"/>
                </a:lnTo>
                <a:lnTo>
                  <a:pt x="258" y="104"/>
                </a:lnTo>
                <a:lnTo>
                  <a:pt x="290" y="84"/>
                </a:lnTo>
                <a:lnTo>
                  <a:pt x="330" y="60"/>
                </a:lnTo>
                <a:lnTo>
                  <a:pt x="350" y="50"/>
                </a:lnTo>
                <a:lnTo>
                  <a:pt x="370" y="42"/>
                </a:lnTo>
                <a:lnTo>
                  <a:pt x="400" y="36"/>
                </a:lnTo>
                <a:lnTo>
                  <a:pt x="426" y="34"/>
                </a:lnTo>
                <a:lnTo>
                  <a:pt x="454" y="38"/>
                </a:lnTo>
                <a:lnTo>
                  <a:pt x="480" y="46"/>
                </a:lnTo>
                <a:lnTo>
                  <a:pt x="454" y="28"/>
                </a:lnTo>
                <a:lnTo>
                  <a:pt x="428" y="16"/>
                </a:lnTo>
                <a:lnTo>
                  <a:pt x="404" y="6"/>
                </a:lnTo>
                <a:lnTo>
                  <a:pt x="380" y="2"/>
                </a:lnTo>
                <a:lnTo>
                  <a:pt x="356" y="0"/>
                </a:lnTo>
                <a:lnTo>
                  <a:pt x="334" y="0"/>
                </a:lnTo>
                <a:lnTo>
                  <a:pt x="314" y="4"/>
                </a:lnTo>
                <a:lnTo>
                  <a:pt x="294" y="10"/>
                </a:lnTo>
                <a:lnTo>
                  <a:pt x="262" y="22"/>
                </a:lnTo>
                <a:lnTo>
                  <a:pt x="232" y="38"/>
                </a:lnTo>
                <a:lnTo>
                  <a:pt x="202" y="54"/>
                </a:lnTo>
                <a:lnTo>
                  <a:pt x="172" y="72"/>
                </a:lnTo>
                <a:lnTo>
                  <a:pt x="146" y="84"/>
                </a:lnTo>
                <a:lnTo>
                  <a:pt x="120" y="92"/>
                </a:lnTo>
                <a:lnTo>
                  <a:pt x="98" y="98"/>
                </a:lnTo>
                <a:lnTo>
                  <a:pt x="80" y="100"/>
                </a:lnTo>
                <a:lnTo>
                  <a:pt x="60" y="98"/>
                </a:lnTo>
                <a:lnTo>
                  <a:pt x="42" y="96"/>
                </a:lnTo>
                <a:lnTo>
                  <a:pt x="22" y="90"/>
                </a:lnTo>
                <a:lnTo>
                  <a:pt x="0" y="80"/>
                </a:lnTo>
                <a:lnTo>
                  <a:pt x="18" y="92"/>
                </a:lnTo>
                <a:lnTo>
                  <a:pt x="38" y="102"/>
                </a:lnTo>
                <a:lnTo>
                  <a:pt x="58" y="110"/>
                </a:lnTo>
                <a:lnTo>
                  <a:pt x="80" y="118"/>
                </a:lnTo>
                <a:lnTo>
                  <a:pt x="102" y="124"/>
                </a:lnTo>
                <a:lnTo>
                  <a:pt x="126" y="126"/>
                </a:lnTo>
                <a:lnTo>
                  <a:pt x="142" y="128"/>
                </a:lnTo>
                <a:lnTo>
                  <a:pt x="160" y="128"/>
                </a:lnTo>
                <a:lnTo>
                  <a:pt x="178" y="126"/>
                </a:lnTo>
                <a:lnTo>
                  <a:pt x="196" y="124"/>
                </a:lnTo>
                <a:lnTo>
                  <a:pt x="222" y="140"/>
                </a:lnTo>
                <a:lnTo>
                  <a:pt x="236" y="144"/>
                </a:lnTo>
                <a:lnTo>
                  <a:pt x="248" y="148"/>
                </a:lnTo>
                <a:lnTo>
                  <a:pt x="276" y="154"/>
                </a:lnTo>
                <a:lnTo>
                  <a:pt x="302" y="154"/>
                </a:lnTo>
                <a:lnTo>
                  <a:pt x="326" y="150"/>
                </a:lnTo>
                <a:lnTo>
                  <a:pt x="346" y="142"/>
                </a:lnTo>
                <a:lnTo>
                  <a:pt x="364" y="132"/>
                </a:lnTo>
                <a:lnTo>
                  <a:pt x="400" y="112"/>
                </a:lnTo>
                <a:lnTo>
                  <a:pt x="422" y="104"/>
                </a:lnTo>
                <a:lnTo>
                  <a:pt x="442" y="100"/>
                </a:lnTo>
                <a:lnTo>
                  <a:pt x="450" y="100"/>
                </a:lnTo>
                <a:lnTo>
                  <a:pt x="460" y="100"/>
                </a:lnTo>
                <a:lnTo>
                  <a:pt x="480" y="106"/>
                </a:lnTo>
                <a:lnTo>
                  <a:pt x="466" y="98"/>
                </a:lnTo>
                <a:lnTo>
                  <a:pt x="452" y="90"/>
                </a:lnTo>
                <a:lnTo>
                  <a:pt x="440" y="86"/>
                </a:lnTo>
                <a:lnTo>
                  <a:pt x="428" y="82"/>
                </a:lnTo>
                <a:lnTo>
                  <a:pt x="418" y="80"/>
                </a:lnTo>
                <a:lnTo>
                  <a:pt x="406" y="78"/>
                </a:lnTo>
                <a:lnTo>
                  <a:pt x="388" y="80"/>
                </a:lnTo>
                <a:lnTo>
                  <a:pt x="370" y="86"/>
                </a:lnTo>
                <a:lnTo>
                  <a:pt x="354" y="92"/>
                </a:lnTo>
                <a:lnTo>
                  <a:pt x="326" y="110"/>
                </a:lnTo>
                <a:close/>
              </a:path>
            </a:pathLst>
          </a:custGeom>
          <a:solidFill>
            <a:srgbClr val="990099"/>
          </a:solidFill>
          <a:ln w="9525">
            <a:noFill/>
            <a:round/>
            <a:headEnd/>
            <a:tailEnd/>
          </a:ln>
        </p:spPr>
        <p:txBody>
          <a:bodyPr/>
          <a:lstStyle/>
          <a:p>
            <a:endParaRPr lang="zh-TW" altLang="en-US"/>
          </a:p>
        </p:txBody>
      </p:sp>
      <p:sp>
        <p:nvSpPr>
          <p:cNvPr id="8" name="文字方塊 7"/>
          <p:cNvSpPr txBox="1">
            <a:spLocks noChangeArrowheads="1"/>
          </p:cNvSpPr>
          <p:nvPr/>
        </p:nvSpPr>
        <p:spPr bwMode="auto">
          <a:xfrm>
            <a:off x="3276476" y="5763666"/>
            <a:ext cx="4463876" cy="461665"/>
          </a:xfrm>
          <a:prstGeom prst="rect">
            <a:avLst/>
          </a:prstGeom>
          <a:noFill/>
          <a:ln w="9525">
            <a:noFill/>
            <a:miter lim="800000"/>
            <a:headEnd/>
            <a:tailEnd/>
          </a:ln>
        </p:spPr>
        <p:txBody>
          <a:bodyPr wrap="square">
            <a:spAutoFit/>
          </a:bodyPr>
          <a:lstStyle/>
          <a:p>
            <a:r>
              <a:rPr lang="zh-TW" altLang="en-US" sz="2400" dirty="0">
                <a:latin typeface="微軟正黑體" pitchFamily="34" charset="-120"/>
                <a:ea typeface="微軟正黑體" pitchFamily="34" charset="-120"/>
              </a:rPr>
              <a:t>飛資得知識服務股份有限公司</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4</a:t>
            </a:fld>
            <a:endParaRPr lang="zh-TW" altLang="en-US" sz="2400" b="1" dirty="0">
              <a:solidFill>
                <a:schemeClr val="tx1"/>
              </a:solidFill>
            </a:endParaRPr>
          </a:p>
        </p:txBody>
      </p:sp>
      <p:grpSp>
        <p:nvGrpSpPr>
          <p:cNvPr id="3" name="群組 2"/>
          <p:cNvGrpSpPr/>
          <p:nvPr/>
        </p:nvGrpSpPr>
        <p:grpSpPr>
          <a:xfrm>
            <a:off x="3419872" y="260648"/>
            <a:ext cx="2160240" cy="792088"/>
            <a:chOff x="-72008" y="260648"/>
            <a:chExt cx="2160240" cy="792088"/>
          </a:xfrm>
        </p:grpSpPr>
        <p:sp>
          <p:nvSpPr>
            <p:cNvPr id="4" name="圓角矩形 3"/>
            <p:cNvSpPr/>
            <p:nvPr/>
          </p:nvSpPr>
          <p:spPr>
            <a:xfrm>
              <a:off x="-72008" y="260648"/>
              <a:ext cx="2160240" cy="7920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0" y="332656"/>
              <a:ext cx="2016224" cy="646331"/>
            </a:xfrm>
            <a:prstGeom prst="rect">
              <a:avLst/>
            </a:prstGeom>
            <a:noFill/>
          </p:spPr>
          <p:txBody>
            <a:bodyPr wrap="square" rtlCol="0">
              <a:spAutoFit/>
            </a:bodyPr>
            <a:lstStyle/>
            <a:p>
              <a:pPr algn="ctr"/>
              <a:r>
                <a:rPr lang="zh-TW" altLang="en-US" sz="3600" b="1" dirty="0" smtClean="0">
                  <a:latin typeface="微軟正黑體" pitchFamily="34" charset="-120"/>
                  <a:ea typeface="微軟正黑體" pitchFamily="34" charset="-120"/>
                </a:rPr>
                <a:t>介面瀏覽</a:t>
              </a:r>
              <a:endParaRPr lang="en-US" altLang="zh-TW" sz="3600" b="1" dirty="0" smtClean="0">
                <a:latin typeface="微軟正黑體" pitchFamily="34" charset="-120"/>
                <a:ea typeface="微軟正黑體" pitchFamily="34" charset="-120"/>
              </a:endParaRPr>
            </a:p>
          </p:txBody>
        </p:sp>
      </p:grpSp>
      <p:pic>
        <p:nvPicPr>
          <p:cNvPr id="6" name="Picture 2"/>
          <p:cNvPicPr>
            <a:picLocks noChangeAspect="1" noChangeArrowheads="1"/>
          </p:cNvPicPr>
          <p:nvPr/>
        </p:nvPicPr>
        <p:blipFill>
          <a:blip r:embed="rId2" cstate="print"/>
          <a:srcRect l="18817" t="15375" r="19752" b="8485"/>
          <a:stretch>
            <a:fillRect/>
          </a:stretch>
        </p:blipFill>
        <p:spPr bwMode="auto">
          <a:xfrm>
            <a:off x="611560" y="1271956"/>
            <a:ext cx="7848872" cy="5469412"/>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l="10249" t="18102" r="13945" b="60016"/>
          <a:stretch>
            <a:fillRect/>
          </a:stretch>
        </p:blipFill>
        <p:spPr bwMode="auto">
          <a:xfrm>
            <a:off x="611560" y="1412776"/>
            <a:ext cx="7848872" cy="1273832"/>
          </a:xfrm>
          <a:prstGeom prst="rect">
            <a:avLst/>
          </a:prstGeom>
          <a:noFill/>
          <a:ln w="9525">
            <a:noFill/>
            <a:miter lim="800000"/>
            <a:headEnd/>
            <a:tailEnd/>
          </a:ln>
        </p:spPr>
      </p:pic>
      <p:sp>
        <p:nvSpPr>
          <p:cNvPr id="8" name="文字方塊 7"/>
          <p:cNvSpPr txBox="1"/>
          <p:nvPr/>
        </p:nvSpPr>
        <p:spPr>
          <a:xfrm>
            <a:off x="2843808" y="1126485"/>
            <a:ext cx="1584176" cy="523220"/>
          </a:xfrm>
          <a:prstGeom prst="rect">
            <a:avLst/>
          </a:prstGeom>
          <a:solidFill>
            <a:srgbClr val="FFFF99"/>
          </a:solidFill>
          <a:ln w="38100">
            <a:noFill/>
          </a:ln>
        </p:spPr>
        <p:txBody>
          <a:bodyPr wrap="square" rtlCol="0">
            <a:spAutoFit/>
          </a:bodyPr>
          <a:lstStyle/>
          <a:p>
            <a:pPr algn="ctr"/>
            <a:r>
              <a:rPr lang="zh-TW" altLang="en-US" sz="1400" dirty="0" smtClean="0">
                <a:latin typeface="微軟正黑體" pitchFamily="34" charset="-120"/>
                <a:ea typeface="微軟正黑體" pitchFamily="34" charset="-120"/>
              </a:rPr>
              <a:t>可將介面語言切換為繁體中文版</a:t>
            </a:r>
            <a:endParaRPr lang="zh-TW" altLang="en-US" sz="1400" dirty="0">
              <a:latin typeface="微軟正黑體" pitchFamily="34" charset="-120"/>
              <a:ea typeface="微軟正黑體" pitchFamily="34" charset="-120"/>
            </a:endParaRPr>
          </a:p>
        </p:txBody>
      </p:sp>
      <p:sp>
        <p:nvSpPr>
          <p:cNvPr id="7" name="矩形 6"/>
          <p:cNvSpPr/>
          <p:nvPr/>
        </p:nvSpPr>
        <p:spPr>
          <a:xfrm>
            <a:off x="2123728" y="1196752"/>
            <a:ext cx="576064"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2051720" y="2348880"/>
            <a:ext cx="648072"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additive="base">
                                        <p:cTn id="15" dur="500" fill="hold"/>
                                        <p:tgtEl>
                                          <p:spTgt spid="4098"/>
                                        </p:tgtEl>
                                        <p:attrNameLst>
                                          <p:attrName>ppt_x</p:attrName>
                                        </p:attrNameLst>
                                      </p:cBhvr>
                                      <p:tavLst>
                                        <p:tav tm="0">
                                          <p:val>
                                            <p:strVal val="#ppt_x"/>
                                          </p:val>
                                        </p:tav>
                                        <p:tav tm="100000">
                                          <p:val>
                                            <p:strVal val="#ppt_x"/>
                                          </p:val>
                                        </p:tav>
                                      </p:tavLst>
                                    </p:anim>
                                    <p:anim calcmode="lin" valueType="num">
                                      <p:cBhvr additive="base">
                                        <p:cTn id="16" dur="500" fill="hold"/>
                                        <p:tgtEl>
                                          <p:spTgt spid="409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5</a:t>
            </a:fld>
            <a:endParaRPr lang="zh-TW" altLang="en-US" sz="2400" b="1" dirty="0">
              <a:solidFill>
                <a:schemeClr val="tx1"/>
              </a:solidFill>
            </a:endParaRPr>
          </a:p>
        </p:txBody>
      </p:sp>
      <p:pic>
        <p:nvPicPr>
          <p:cNvPr id="5122" name="Picture 2"/>
          <p:cNvPicPr>
            <a:picLocks noChangeAspect="1" noChangeArrowheads="1"/>
          </p:cNvPicPr>
          <p:nvPr/>
        </p:nvPicPr>
        <p:blipFill>
          <a:blip r:embed="rId2" cstate="print"/>
          <a:srcRect l="18536" t="14391" r="20033" b="8829"/>
          <a:stretch>
            <a:fillRect/>
          </a:stretch>
        </p:blipFill>
        <p:spPr bwMode="auto">
          <a:xfrm>
            <a:off x="539552" y="692696"/>
            <a:ext cx="7992888" cy="5616624"/>
          </a:xfrm>
          <a:prstGeom prst="rect">
            <a:avLst/>
          </a:prstGeom>
          <a:noFill/>
          <a:ln w="9525">
            <a:noFill/>
            <a:miter lim="800000"/>
            <a:headEnd/>
            <a:tailEnd/>
          </a:ln>
        </p:spPr>
      </p:pic>
      <p:sp>
        <p:nvSpPr>
          <p:cNvPr id="4" name="矩形 3"/>
          <p:cNvSpPr/>
          <p:nvPr/>
        </p:nvSpPr>
        <p:spPr>
          <a:xfrm>
            <a:off x="1691680" y="2348880"/>
            <a:ext cx="5760640" cy="6480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6372200" y="3140968"/>
            <a:ext cx="1080120" cy="307777"/>
          </a:xfrm>
          <a:prstGeom prst="rect">
            <a:avLst/>
          </a:prstGeom>
          <a:solidFill>
            <a:srgbClr val="FFFF99"/>
          </a:solidFill>
          <a:ln w="38100">
            <a:noFill/>
          </a:ln>
        </p:spPr>
        <p:txBody>
          <a:bodyPr wrap="square" rtlCol="0">
            <a:spAutoFit/>
          </a:bodyPr>
          <a:lstStyle/>
          <a:p>
            <a:pPr algn="ctr"/>
            <a:r>
              <a:rPr lang="zh-TW" altLang="en-US" sz="1400" dirty="0" smtClean="0">
                <a:latin typeface="微軟正黑體" pitchFamily="34" charset="-120"/>
                <a:ea typeface="微軟正黑體" pitchFamily="34" charset="-120"/>
              </a:rPr>
              <a:t>基本檢索欄</a:t>
            </a:r>
            <a:endParaRPr lang="zh-TW" altLang="en-US" sz="1400" dirty="0">
              <a:latin typeface="微軟正黑體" pitchFamily="34" charset="-120"/>
              <a:ea typeface="微軟正黑體" pitchFamily="34" charset="-120"/>
            </a:endParaRPr>
          </a:p>
        </p:txBody>
      </p:sp>
      <p:sp>
        <p:nvSpPr>
          <p:cNvPr id="6" name="矩形 5"/>
          <p:cNvSpPr/>
          <p:nvPr/>
        </p:nvSpPr>
        <p:spPr>
          <a:xfrm>
            <a:off x="6012160" y="836712"/>
            <a:ext cx="1512168" cy="6480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5076056" y="1556792"/>
            <a:ext cx="3384376" cy="307777"/>
          </a:xfrm>
          <a:prstGeom prst="rect">
            <a:avLst/>
          </a:prstGeom>
          <a:solidFill>
            <a:srgbClr val="FFFF99"/>
          </a:solidFill>
          <a:ln w="38100">
            <a:noFill/>
          </a:ln>
        </p:spPr>
        <p:txBody>
          <a:bodyPr wrap="square" rtlCol="0">
            <a:spAutoFit/>
          </a:bodyPr>
          <a:lstStyle/>
          <a:p>
            <a:pPr algn="ctr"/>
            <a:r>
              <a:rPr lang="zh-TW" altLang="en-US" sz="1400" dirty="0" smtClean="0">
                <a:latin typeface="微軟正黑體" pitchFamily="34" charset="-120"/>
                <a:ea typeface="微軟正黑體" pitchFamily="34" charset="-120"/>
              </a:rPr>
              <a:t>進階檢索、所在頁面書簽建立、更多功能</a:t>
            </a:r>
            <a:endParaRPr lang="zh-TW" altLang="en-US" sz="1400"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6</a:t>
            </a:fld>
            <a:endParaRPr lang="zh-TW" altLang="en-US" sz="2400" b="1" dirty="0">
              <a:solidFill>
                <a:schemeClr val="tx1"/>
              </a:solidFill>
            </a:endParaRPr>
          </a:p>
        </p:txBody>
      </p:sp>
      <p:sp>
        <p:nvSpPr>
          <p:cNvPr id="3" name="文字方塊 2"/>
          <p:cNvSpPr txBox="1"/>
          <p:nvPr/>
        </p:nvSpPr>
        <p:spPr>
          <a:xfrm>
            <a:off x="2627784" y="404664"/>
            <a:ext cx="3168352" cy="584775"/>
          </a:xfrm>
          <a:prstGeom prst="rect">
            <a:avLst/>
          </a:prstGeom>
          <a:noFill/>
        </p:spPr>
        <p:txBody>
          <a:bodyPr wrap="square" rtlCol="0">
            <a:spAutoFit/>
          </a:bodyPr>
          <a:lstStyle/>
          <a:p>
            <a:r>
              <a:rPr lang="en-US" altLang="zh-TW" sz="3200" b="1" dirty="0" smtClean="0">
                <a:latin typeface="微軟正黑體" pitchFamily="34" charset="-120"/>
                <a:ea typeface="微軟正黑體" pitchFamily="34" charset="-120"/>
              </a:rPr>
              <a:t>1.</a:t>
            </a:r>
            <a:r>
              <a:rPr lang="zh-TW" altLang="en-US" sz="3200" b="1" dirty="0" smtClean="0">
                <a:latin typeface="微軟正黑體" pitchFamily="34" charset="-120"/>
                <a:ea typeface="微軟正黑體" pitchFamily="34" charset="-120"/>
              </a:rPr>
              <a:t> 基本檢索</a:t>
            </a:r>
            <a:endParaRPr lang="zh-TW" altLang="en-US" sz="3200" b="1" dirty="0">
              <a:latin typeface="微軟正黑體" pitchFamily="34" charset="-120"/>
              <a:ea typeface="微軟正黑體" pitchFamily="34" charset="-120"/>
            </a:endParaRPr>
          </a:p>
        </p:txBody>
      </p:sp>
      <p:grpSp>
        <p:nvGrpSpPr>
          <p:cNvPr id="4" name="群組 3"/>
          <p:cNvGrpSpPr/>
          <p:nvPr/>
        </p:nvGrpSpPr>
        <p:grpSpPr>
          <a:xfrm>
            <a:off x="395536" y="260648"/>
            <a:ext cx="2160240" cy="792088"/>
            <a:chOff x="-72008" y="260648"/>
            <a:chExt cx="2160240" cy="792088"/>
          </a:xfrm>
        </p:grpSpPr>
        <p:sp>
          <p:nvSpPr>
            <p:cNvPr id="5" name="圓角矩形 4"/>
            <p:cNvSpPr/>
            <p:nvPr/>
          </p:nvSpPr>
          <p:spPr>
            <a:xfrm>
              <a:off x="-72008" y="260648"/>
              <a:ext cx="2160240" cy="7920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0" y="332656"/>
              <a:ext cx="2016224" cy="646331"/>
            </a:xfrm>
            <a:prstGeom prst="rect">
              <a:avLst/>
            </a:prstGeom>
            <a:noFill/>
          </p:spPr>
          <p:txBody>
            <a:bodyPr wrap="square" rtlCol="0">
              <a:spAutoFit/>
            </a:bodyPr>
            <a:lstStyle/>
            <a:p>
              <a:pPr algn="ctr"/>
              <a:r>
                <a:rPr lang="zh-TW" altLang="en-US" sz="3600" b="1" dirty="0">
                  <a:latin typeface="微軟正黑體" pitchFamily="34" charset="-120"/>
                  <a:ea typeface="微軟正黑體" pitchFamily="34" charset="-120"/>
                </a:rPr>
                <a:t>檢索範例</a:t>
              </a:r>
              <a:endParaRPr lang="en-US" altLang="zh-TW" sz="3600" b="1" dirty="0" smtClean="0">
                <a:latin typeface="微軟正黑體" pitchFamily="34" charset="-120"/>
                <a:ea typeface="微軟正黑體" pitchFamily="34" charset="-120"/>
              </a:endParaRPr>
            </a:p>
          </p:txBody>
        </p:sp>
      </p:grpSp>
      <p:pic>
        <p:nvPicPr>
          <p:cNvPr id="7" name="Picture 2"/>
          <p:cNvPicPr>
            <a:picLocks noChangeAspect="1" noChangeArrowheads="1"/>
          </p:cNvPicPr>
          <p:nvPr/>
        </p:nvPicPr>
        <p:blipFill>
          <a:blip r:embed="rId2" cstate="print"/>
          <a:srcRect l="18536" t="14391" r="20033" b="8829"/>
          <a:stretch>
            <a:fillRect/>
          </a:stretch>
        </p:blipFill>
        <p:spPr bwMode="auto">
          <a:xfrm>
            <a:off x="611560" y="1196752"/>
            <a:ext cx="7848872" cy="5515424"/>
          </a:xfrm>
          <a:prstGeom prst="rect">
            <a:avLst/>
          </a:prstGeom>
          <a:noFill/>
          <a:ln w="9525">
            <a:noFill/>
            <a:miter lim="800000"/>
            <a:headEnd/>
            <a:tailEnd/>
          </a:ln>
        </p:spPr>
      </p:pic>
      <p:sp>
        <p:nvSpPr>
          <p:cNvPr id="8" name="矩形 7"/>
          <p:cNvSpPr/>
          <p:nvPr/>
        </p:nvSpPr>
        <p:spPr>
          <a:xfrm>
            <a:off x="1763688" y="2852936"/>
            <a:ext cx="5616624"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50" name="Picture 2"/>
          <p:cNvPicPr>
            <a:picLocks noChangeAspect="1" noChangeArrowheads="1"/>
          </p:cNvPicPr>
          <p:nvPr/>
        </p:nvPicPr>
        <p:blipFill>
          <a:blip r:embed="rId3" cstate="print"/>
          <a:srcRect l="21303" t="46875" r="68735" b="46234"/>
          <a:stretch>
            <a:fillRect/>
          </a:stretch>
        </p:blipFill>
        <p:spPr bwMode="auto">
          <a:xfrm>
            <a:off x="1835696" y="2908942"/>
            <a:ext cx="1080120" cy="420047"/>
          </a:xfrm>
          <a:prstGeom prst="rect">
            <a:avLst/>
          </a:prstGeom>
          <a:noFill/>
          <a:ln w="9525">
            <a:noFill/>
            <a:miter lim="800000"/>
            <a:headEnd/>
            <a:tailEnd/>
          </a:ln>
        </p:spPr>
      </p:pic>
      <p:sp>
        <p:nvSpPr>
          <p:cNvPr id="10" name="向右箭號 9"/>
          <p:cNvSpPr/>
          <p:nvPr/>
        </p:nvSpPr>
        <p:spPr>
          <a:xfrm>
            <a:off x="107504" y="2492896"/>
            <a:ext cx="1728192" cy="1224136"/>
          </a:xfrm>
          <a:prstGeom prst="rightArrow">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smtClean="0">
                <a:solidFill>
                  <a:schemeClr val="tx1"/>
                </a:solidFill>
                <a:latin typeface="微軟正黑體" pitchFamily="34" charset="-120"/>
                <a:ea typeface="微軟正黑體" pitchFamily="34" charset="-120"/>
              </a:rPr>
              <a:t>可選擇是否開啟搜尋幫手</a:t>
            </a:r>
            <a:r>
              <a:rPr lang="en-US" altLang="zh-TW" sz="1400" dirty="0" smtClean="0">
                <a:solidFill>
                  <a:schemeClr val="tx1"/>
                </a:solidFill>
                <a:latin typeface="微軟正黑體" pitchFamily="34" charset="-120"/>
                <a:ea typeface="微軟正黑體" pitchFamily="34" charset="-120"/>
              </a:rPr>
              <a:t>(</a:t>
            </a:r>
            <a:r>
              <a:rPr lang="zh-TW" altLang="en-US" sz="1400" dirty="0" smtClean="0">
                <a:solidFill>
                  <a:schemeClr val="tx1"/>
                </a:solidFill>
                <a:latin typeface="微軟正黑體" pitchFamily="34" charset="-120"/>
                <a:ea typeface="微軟正黑體" pitchFamily="34" charset="-120"/>
              </a:rPr>
              <a:t>系統建議字詞</a:t>
            </a:r>
            <a:r>
              <a:rPr lang="en-US" altLang="zh-TW" sz="1400" dirty="0" smtClean="0">
                <a:solidFill>
                  <a:schemeClr val="tx1"/>
                </a:solidFill>
                <a:latin typeface="微軟正黑體" pitchFamily="34" charset="-120"/>
                <a:ea typeface="微軟正黑體" pitchFamily="34" charset="-120"/>
              </a:rPr>
              <a:t>)</a:t>
            </a:r>
            <a:endParaRPr lang="zh-TW" altLang="en-US" sz="1400" dirty="0">
              <a:solidFill>
                <a:schemeClr val="tx1"/>
              </a:solidFill>
              <a:latin typeface="微軟正黑體" pitchFamily="34" charset="-120"/>
              <a:ea typeface="微軟正黑體" pitchFamily="34" charset="-120"/>
            </a:endParaRPr>
          </a:p>
        </p:txBody>
      </p:sp>
      <p:pic>
        <p:nvPicPr>
          <p:cNvPr id="2051" name="Picture 3"/>
          <p:cNvPicPr>
            <a:picLocks noChangeAspect="1" noChangeArrowheads="1"/>
          </p:cNvPicPr>
          <p:nvPr/>
        </p:nvPicPr>
        <p:blipFill>
          <a:blip r:embed="rId4" cstate="print"/>
          <a:srcRect l="62729" t="36219" r="25649" b="53937"/>
          <a:stretch>
            <a:fillRect/>
          </a:stretch>
        </p:blipFill>
        <p:spPr bwMode="auto">
          <a:xfrm>
            <a:off x="5580112" y="2924944"/>
            <a:ext cx="1231337" cy="586351"/>
          </a:xfrm>
          <a:prstGeom prst="rect">
            <a:avLst/>
          </a:prstGeom>
          <a:noFill/>
          <a:ln w="9525">
            <a:noFill/>
            <a:miter lim="800000"/>
            <a:headEnd/>
            <a:tailEnd/>
          </a:ln>
        </p:spPr>
      </p:pic>
      <p:sp>
        <p:nvSpPr>
          <p:cNvPr id="12" name="文字方塊 11"/>
          <p:cNvSpPr txBox="1"/>
          <p:nvPr/>
        </p:nvSpPr>
        <p:spPr>
          <a:xfrm>
            <a:off x="5652120" y="2473151"/>
            <a:ext cx="1440160" cy="307777"/>
          </a:xfrm>
          <a:prstGeom prst="rect">
            <a:avLst/>
          </a:prstGeom>
          <a:solidFill>
            <a:srgbClr val="FFFF99"/>
          </a:solidFill>
          <a:ln w="38100">
            <a:noFill/>
          </a:ln>
        </p:spPr>
        <p:txBody>
          <a:bodyPr wrap="square" rtlCol="0">
            <a:spAutoFit/>
          </a:bodyPr>
          <a:lstStyle/>
          <a:p>
            <a:pPr>
              <a:defRPr/>
            </a:pPr>
            <a:r>
              <a:rPr lang="zh-TW" altLang="en-US" sz="1400" dirty="0" smtClean="0">
                <a:latin typeface="微軟正黑體" pitchFamily="34" charset="-120"/>
                <a:ea typeface="微軟正黑體" pitchFamily="34" charset="-120"/>
              </a:rPr>
              <a:t>可選擇檢索欄位</a:t>
            </a:r>
            <a:endParaRPr lang="en-US" altLang="zh-TW" sz="1400" dirty="0" smtClean="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2050"/>
                                        </p:tgtEl>
                                        <p:attrNameLst>
                                          <p:attrName>ppt_x</p:attrName>
                                        </p:attrNameLst>
                                      </p:cBhvr>
                                      <p:tavLst>
                                        <p:tav tm="0">
                                          <p:val>
                                            <p:strVal val="ppt_x"/>
                                          </p:val>
                                        </p:tav>
                                        <p:tav tm="100000">
                                          <p:val>
                                            <p:strVal val="ppt_x"/>
                                          </p:val>
                                        </p:tav>
                                      </p:tavLst>
                                    </p:anim>
                                    <p:anim calcmode="lin" valueType="num">
                                      <p:cBhvr additive="base">
                                        <p:cTn id="23" dur="500"/>
                                        <p:tgtEl>
                                          <p:spTgt spid="2050"/>
                                        </p:tgtEl>
                                        <p:attrNameLst>
                                          <p:attrName>ppt_y</p:attrName>
                                        </p:attrNameLst>
                                      </p:cBhvr>
                                      <p:tavLst>
                                        <p:tav tm="0">
                                          <p:val>
                                            <p:strVal val="ppt_y"/>
                                          </p:val>
                                        </p:tav>
                                        <p:tav tm="100000">
                                          <p:val>
                                            <p:strVal val="1+ppt_h/2"/>
                                          </p:val>
                                        </p:tav>
                                      </p:tavLst>
                                    </p:anim>
                                    <p:set>
                                      <p:cBhvr>
                                        <p:cTn id="24" dur="1" fill="hold">
                                          <p:stCondLst>
                                            <p:cond delay="499"/>
                                          </p:stCondLst>
                                        </p:cTn>
                                        <p:tgtEl>
                                          <p:spTgt spid="205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par>
                                <p:cTn id="30" presetID="3" presetClass="entr" presetSubtype="10" fill="hold" nodeType="withEffect">
                                  <p:stCondLst>
                                    <p:cond delay="0"/>
                                  </p:stCondLst>
                                  <p:childTnLst>
                                    <p:set>
                                      <p:cBhvr>
                                        <p:cTn id="31" dur="1" fill="hold">
                                          <p:stCondLst>
                                            <p:cond delay="0"/>
                                          </p:stCondLst>
                                        </p:cTn>
                                        <p:tgtEl>
                                          <p:spTgt spid="2051"/>
                                        </p:tgtEl>
                                        <p:attrNameLst>
                                          <p:attrName>style.visibility</p:attrName>
                                        </p:attrNameLst>
                                      </p:cBhvr>
                                      <p:to>
                                        <p:strVal val="visible"/>
                                      </p:to>
                                    </p:set>
                                    <p:animEffect transition="in" filter="blinds(horizontal)">
                                      <p:cBhvr>
                                        <p:cTn id="3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srcRect l="10235" t="8485" r="11731" b="6250"/>
          <a:stretch>
            <a:fillRect/>
          </a:stretch>
        </p:blipFill>
        <p:spPr bwMode="auto">
          <a:xfrm>
            <a:off x="323528" y="1340767"/>
            <a:ext cx="8496944" cy="5219879"/>
          </a:xfrm>
          <a:prstGeom prst="rect">
            <a:avLst/>
          </a:prstGeom>
          <a:noFill/>
          <a:ln w="9525">
            <a:noFill/>
            <a:miter lim="800000"/>
            <a:headEnd/>
            <a:tailEnd/>
          </a:ln>
        </p:spPr>
      </p:pic>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7</a:t>
            </a:fld>
            <a:endParaRPr lang="zh-TW" altLang="en-US" sz="2400" b="1" dirty="0">
              <a:solidFill>
                <a:schemeClr val="tx1"/>
              </a:solidFill>
            </a:endParaRPr>
          </a:p>
        </p:txBody>
      </p:sp>
      <p:sp>
        <p:nvSpPr>
          <p:cNvPr id="3" name="文字方塊 2"/>
          <p:cNvSpPr txBox="1"/>
          <p:nvPr/>
        </p:nvSpPr>
        <p:spPr>
          <a:xfrm>
            <a:off x="2627784" y="395953"/>
            <a:ext cx="5976664" cy="584775"/>
          </a:xfrm>
          <a:prstGeom prst="rect">
            <a:avLst/>
          </a:prstGeom>
          <a:noFill/>
        </p:spPr>
        <p:txBody>
          <a:bodyPr wrap="square" rtlCol="0">
            <a:spAutoFit/>
          </a:bodyPr>
          <a:lstStyle/>
          <a:p>
            <a:pPr marL="514350" indent="-514350" algn="ctr"/>
            <a:r>
              <a:rPr lang="en-US" altLang="zh-TW" sz="3200" b="1" dirty="0" smtClean="0">
                <a:latin typeface="微軟正黑體" pitchFamily="34" charset="-120"/>
                <a:ea typeface="微軟正黑體" pitchFamily="34" charset="-120"/>
              </a:rPr>
              <a:t>1.</a:t>
            </a:r>
            <a:r>
              <a:rPr lang="zh-TW" altLang="en-US" sz="3200" b="1" dirty="0" smtClean="0">
                <a:latin typeface="微軟正黑體" pitchFamily="34" charset="-120"/>
                <a:ea typeface="微軟正黑體" pitchFamily="34" charset="-120"/>
              </a:rPr>
              <a:t> 基本檢索</a:t>
            </a:r>
            <a:r>
              <a:rPr lang="en-US" altLang="zh-TW" sz="3200" b="1" dirty="0" smtClean="0">
                <a:latin typeface="微軟正黑體" pitchFamily="34" charset="-120"/>
                <a:ea typeface="微軟正黑體" pitchFamily="34" charset="-120"/>
              </a:rPr>
              <a:t>-</a:t>
            </a:r>
            <a:r>
              <a:rPr lang="zh-TW" altLang="en-US" sz="3200" b="1" dirty="0" smtClean="0">
                <a:latin typeface="微軟正黑體" pitchFamily="34" charset="-120"/>
                <a:ea typeface="微軟正黑體" pitchFamily="34" charset="-120"/>
              </a:rPr>
              <a:t>以</a:t>
            </a:r>
            <a:r>
              <a:rPr lang="en-US" altLang="zh-TW" sz="3200" b="1" dirty="0" smtClean="0">
                <a:latin typeface="微軟正黑體" pitchFamily="34" charset="-120"/>
                <a:ea typeface="微軟正黑體" pitchFamily="34" charset="-120"/>
              </a:rPr>
              <a:t>feminism</a:t>
            </a:r>
            <a:r>
              <a:rPr lang="zh-TW" altLang="en-US" sz="3200" b="1" dirty="0" smtClean="0">
                <a:latin typeface="微軟正黑體" pitchFamily="34" charset="-120"/>
                <a:ea typeface="微軟正黑體" pitchFamily="34" charset="-120"/>
              </a:rPr>
              <a:t>為例</a:t>
            </a:r>
            <a:endParaRPr lang="zh-TW" altLang="en-US" sz="3200" b="1" dirty="0">
              <a:latin typeface="微軟正黑體" pitchFamily="34" charset="-120"/>
              <a:ea typeface="微軟正黑體" pitchFamily="34" charset="-120"/>
            </a:endParaRPr>
          </a:p>
        </p:txBody>
      </p:sp>
      <p:grpSp>
        <p:nvGrpSpPr>
          <p:cNvPr id="4" name="群組 3"/>
          <p:cNvGrpSpPr/>
          <p:nvPr/>
        </p:nvGrpSpPr>
        <p:grpSpPr>
          <a:xfrm>
            <a:off x="395536" y="260648"/>
            <a:ext cx="2160240" cy="792088"/>
            <a:chOff x="-72008" y="260648"/>
            <a:chExt cx="2160240" cy="792088"/>
          </a:xfrm>
        </p:grpSpPr>
        <p:sp>
          <p:nvSpPr>
            <p:cNvPr id="5" name="圓角矩形 4"/>
            <p:cNvSpPr/>
            <p:nvPr/>
          </p:nvSpPr>
          <p:spPr>
            <a:xfrm>
              <a:off x="-72008" y="260648"/>
              <a:ext cx="2160240" cy="7920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0" y="332656"/>
              <a:ext cx="2016224" cy="646331"/>
            </a:xfrm>
            <a:prstGeom prst="rect">
              <a:avLst/>
            </a:prstGeom>
            <a:noFill/>
          </p:spPr>
          <p:txBody>
            <a:bodyPr wrap="square" rtlCol="0">
              <a:spAutoFit/>
            </a:bodyPr>
            <a:lstStyle/>
            <a:p>
              <a:pPr algn="ctr"/>
              <a:r>
                <a:rPr lang="zh-TW" altLang="en-US" sz="3600" b="1" dirty="0">
                  <a:latin typeface="微軟正黑體" pitchFamily="34" charset="-120"/>
                  <a:ea typeface="微軟正黑體" pitchFamily="34" charset="-120"/>
                </a:rPr>
                <a:t>檢索範例</a:t>
              </a:r>
              <a:endParaRPr lang="en-US" altLang="zh-TW" sz="3600" b="1" dirty="0" smtClean="0">
                <a:latin typeface="微軟正黑體" pitchFamily="34" charset="-120"/>
                <a:ea typeface="微軟正黑體" pitchFamily="34" charset="-120"/>
              </a:endParaRPr>
            </a:p>
          </p:txBody>
        </p:sp>
      </p:grpSp>
      <p:sp>
        <p:nvSpPr>
          <p:cNvPr id="8" name="文字方塊 7"/>
          <p:cNvSpPr txBox="1"/>
          <p:nvPr/>
        </p:nvSpPr>
        <p:spPr>
          <a:xfrm>
            <a:off x="1547664" y="2924944"/>
            <a:ext cx="2016224" cy="307777"/>
          </a:xfrm>
          <a:prstGeom prst="rect">
            <a:avLst/>
          </a:prstGeom>
          <a:solidFill>
            <a:srgbClr val="FFFF99"/>
          </a:solidFill>
          <a:ln w="38100">
            <a:noFill/>
          </a:ln>
        </p:spPr>
        <p:txBody>
          <a:bodyPr wrap="square" rtlCol="0">
            <a:spAutoFit/>
          </a:bodyPr>
          <a:lstStyle/>
          <a:p>
            <a:pPr>
              <a:defRPr/>
            </a:pPr>
            <a:r>
              <a:rPr lang="zh-TW" altLang="en-US" sz="1400" dirty="0" smtClean="0">
                <a:latin typeface="微軟正黑體" pitchFamily="34" charset="-120"/>
                <a:ea typeface="微軟正黑體" pitchFamily="34" charset="-120"/>
              </a:rPr>
              <a:t>於搜尋欄中輸入檢索詞</a:t>
            </a:r>
            <a:endParaRPr lang="en-US" altLang="zh-TW" sz="1400" dirty="0" smtClean="0">
              <a:latin typeface="微軟正黑體" pitchFamily="34" charset="-120"/>
              <a:ea typeface="微軟正黑體" pitchFamily="34" charset="-120"/>
            </a:endParaRPr>
          </a:p>
        </p:txBody>
      </p:sp>
      <p:sp>
        <p:nvSpPr>
          <p:cNvPr id="9" name="文字方塊 8"/>
          <p:cNvSpPr txBox="1"/>
          <p:nvPr/>
        </p:nvSpPr>
        <p:spPr>
          <a:xfrm>
            <a:off x="2843808" y="4345359"/>
            <a:ext cx="1800200" cy="307777"/>
          </a:xfrm>
          <a:prstGeom prst="rect">
            <a:avLst/>
          </a:prstGeom>
          <a:solidFill>
            <a:srgbClr val="FFFF99"/>
          </a:solidFill>
          <a:ln w="38100">
            <a:noFill/>
          </a:ln>
        </p:spPr>
        <p:txBody>
          <a:bodyPr wrap="square" rtlCol="0">
            <a:spAutoFit/>
          </a:bodyPr>
          <a:lstStyle/>
          <a:p>
            <a:pPr>
              <a:defRPr/>
            </a:pPr>
            <a:r>
              <a:rPr lang="zh-TW" altLang="en-US" sz="1400" dirty="0" smtClean="0">
                <a:latin typeface="微軟正黑體" pitchFamily="34" charset="-120"/>
                <a:ea typeface="微軟正黑體" pitchFamily="34" charset="-120"/>
              </a:rPr>
              <a:t>可選擇系統建議字詞</a:t>
            </a:r>
            <a:endParaRPr lang="en-US" altLang="zh-TW" sz="1400" dirty="0" smtClean="0">
              <a:latin typeface="微軟正黑體" pitchFamily="34" charset="-120"/>
              <a:ea typeface="微軟正黑體" pitchFamily="34" charset="-120"/>
            </a:endParaRPr>
          </a:p>
        </p:txBody>
      </p:sp>
      <p:sp>
        <p:nvSpPr>
          <p:cNvPr id="11" name="文字方塊 10"/>
          <p:cNvSpPr txBox="1"/>
          <p:nvPr/>
        </p:nvSpPr>
        <p:spPr>
          <a:xfrm>
            <a:off x="2915816" y="3284984"/>
            <a:ext cx="1800200" cy="523220"/>
          </a:xfrm>
          <a:prstGeom prst="rect">
            <a:avLst/>
          </a:prstGeom>
          <a:solidFill>
            <a:srgbClr val="FFFF99"/>
          </a:solidFill>
          <a:ln w="38100">
            <a:noFill/>
          </a:ln>
        </p:spPr>
        <p:txBody>
          <a:bodyPr wrap="square" rtlCol="0">
            <a:spAutoFit/>
          </a:bodyPr>
          <a:lstStyle/>
          <a:p>
            <a:pPr>
              <a:defRPr/>
            </a:pPr>
            <a:r>
              <a:rPr lang="zh-TW" altLang="en-US" sz="1400" dirty="0" smtClean="0">
                <a:latin typeface="微軟正黑體" pitchFamily="34" charset="-120"/>
                <a:ea typeface="微軟正黑體" pitchFamily="34" charset="-120"/>
              </a:rPr>
              <a:t>若選擇系統建議字詞，檢索詞會用</a:t>
            </a:r>
            <a:r>
              <a:rPr lang="en-US" altLang="zh-TW" sz="1400" dirty="0" smtClean="0">
                <a:latin typeface="微軟正黑體" pitchFamily="34" charset="-120"/>
                <a:ea typeface="微軟正黑體" pitchFamily="34" charset="-120"/>
              </a:rPr>
              <a:t>“”</a:t>
            </a:r>
            <a:r>
              <a:rPr lang="zh-TW" altLang="en-US" sz="1400" dirty="0" smtClean="0">
                <a:latin typeface="微軟正黑體" pitchFamily="34" charset="-120"/>
                <a:ea typeface="微軟正黑體" pitchFamily="34" charset="-120"/>
              </a:rPr>
              <a:t>標示</a:t>
            </a:r>
            <a:endParaRPr lang="en-US" altLang="zh-TW" sz="1400" dirty="0" smtClean="0">
              <a:latin typeface="微軟正黑體" pitchFamily="34" charset="-120"/>
              <a:ea typeface="微軟正黑體" pitchFamily="34" charset="-120"/>
            </a:endParaRPr>
          </a:p>
        </p:txBody>
      </p:sp>
      <p:pic>
        <p:nvPicPr>
          <p:cNvPr id="3077" name="Picture 5"/>
          <p:cNvPicPr>
            <a:picLocks noChangeAspect="1" noChangeArrowheads="1"/>
          </p:cNvPicPr>
          <p:nvPr/>
        </p:nvPicPr>
        <p:blipFill>
          <a:blip r:embed="rId3" cstate="print"/>
          <a:srcRect l="21031" t="40969" r="67347" b="52140"/>
          <a:stretch>
            <a:fillRect/>
          </a:stretch>
        </p:blipFill>
        <p:spPr bwMode="auto">
          <a:xfrm>
            <a:off x="1475656" y="3332990"/>
            <a:ext cx="1368152" cy="456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 calcmode="lin" valueType="num">
                                      <p:cBhvr additive="base">
                                        <p:cTn id="21" dur="500" fill="hold"/>
                                        <p:tgtEl>
                                          <p:spTgt spid="3077"/>
                                        </p:tgtEl>
                                        <p:attrNameLst>
                                          <p:attrName>ppt_x</p:attrName>
                                        </p:attrNameLst>
                                      </p:cBhvr>
                                      <p:tavLst>
                                        <p:tav tm="0">
                                          <p:val>
                                            <p:strVal val="#ppt_x"/>
                                          </p:val>
                                        </p:tav>
                                        <p:tav tm="100000">
                                          <p:val>
                                            <p:strVal val="#ppt_x"/>
                                          </p:val>
                                        </p:tav>
                                      </p:tavLst>
                                    </p:anim>
                                    <p:anim calcmode="lin" valueType="num">
                                      <p:cBhvr additive="base">
                                        <p:cTn id="22"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l="20750" t="8485" r="23353" b="6250"/>
          <a:stretch>
            <a:fillRect/>
          </a:stretch>
        </p:blipFill>
        <p:spPr bwMode="auto">
          <a:xfrm>
            <a:off x="827584" y="236529"/>
            <a:ext cx="7416824" cy="6360823"/>
          </a:xfrm>
          <a:prstGeom prst="rect">
            <a:avLst/>
          </a:prstGeom>
          <a:noFill/>
          <a:ln w="9525">
            <a:noFill/>
            <a:miter lim="800000"/>
            <a:headEnd/>
            <a:tailEnd/>
          </a:ln>
        </p:spPr>
      </p:pic>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8</a:t>
            </a:fld>
            <a:endParaRPr lang="zh-TW" altLang="en-US" sz="2400" b="1" dirty="0">
              <a:solidFill>
                <a:schemeClr val="tx1"/>
              </a:solidFill>
            </a:endParaRPr>
          </a:p>
        </p:txBody>
      </p:sp>
      <p:sp>
        <p:nvSpPr>
          <p:cNvPr id="4" name="矩形 3"/>
          <p:cNvSpPr/>
          <p:nvPr/>
        </p:nvSpPr>
        <p:spPr>
          <a:xfrm>
            <a:off x="4427984" y="2204864"/>
            <a:ext cx="1728192"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4067944" y="1609636"/>
            <a:ext cx="2160240" cy="523220"/>
          </a:xfrm>
          <a:prstGeom prst="rect">
            <a:avLst/>
          </a:prstGeom>
          <a:solidFill>
            <a:srgbClr val="FFFF99"/>
          </a:solidFill>
          <a:ln w="38100">
            <a:noFill/>
          </a:ln>
        </p:spPr>
        <p:txBody>
          <a:bodyPr wrap="square" rtlCol="0">
            <a:spAutoFit/>
          </a:bodyPr>
          <a:lstStyle/>
          <a:p>
            <a:pPr>
              <a:defRPr/>
            </a:pPr>
            <a:r>
              <a:rPr lang="zh-TW" altLang="en-US" sz="1400" dirty="0" smtClean="0">
                <a:latin typeface="微軟正黑體" pitchFamily="34" charset="-120"/>
                <a:ea typeface="微軟正黑體" pitchFamily="34" charset="-120"/>
              </a:rPr>
              <a:t>可依據文章相關性、新舊及標題改變搜尋結果排序</a:t>
            </a:r>
            <a:endParaRPr lang="en-US" altLang="zh-TW" sz="1400" dirty="0" smtClean="0">
              <a:latin typeface="微軟正黑體" pitchFamily="34" charset="-120"/>
              <a:ea typeface="微軟正黑體" pitchFamily="34" charset="-120"/>
            </a:endParaRPr>
          </a:p>
        </p:txBody>
      </p:sp>
      <p:sp>
        <p:nvSpPr>
          <p:cNvPr id="6" name="矩形 5"/>
          <p:cNvSpPr/>
          <p:nvPr/>
        </p:nvSpPr>
        <p:spPr>
          <a:xfrm>
            <a:off x="6372200" y="1700808"/>
            <a:ext cx="1800200"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6372200" y="2060848"/>
            <a:ext cx="1800200" cy="45365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6372200" y="1321023"/>
            <a:ext cx="2376264" cy="307777"/>
          </a:xfrm>
          <a:prstGeom prst="rect">
            <a:avLst/>
          </a:prstGeom>
          <a:solidFill>
            <a:srgbClr val="FFFF99"/>
          </a:solidFill>
          <a:ln w="38100">
            <a:noFill/>
          </a:ln>
        </p:spPr>
        <p:txBody>
          <a:bodyPr wrap="square" rtlCol="0">
            <a:spAutoFit/>
          </a:bodyPr>
          <a:lstStyle/>
          <a:p>
            <a:pPr>
              <a:defRPr/>
            </a:pPr>
            <a:r>
              <a:rPr lang="zh-TW" altLang="en-US" sz="1400" dirty="0" smtClean="0">
                <a:latin typeface="微軟正黑體" pitchFamily="34" charset="-120"/>
                <a:ea typeface="微軟正黑體" pitchFamily="34" charset="-120"/>
              </a:rPr>
              <a:t>限定在搜尋結果中進行檢索</a:t>
            </a:r>
            <a:endParaRPr lang="en-US" altLang="zh-TW" sz="1400" dirty="0" smtClean="0">
              <a:latin typeface="微軟正黑體" pitchFamily="34" charset="-120"/>
              <a:ea typeface="微軟正黑體" pitchFamily="34" charset="-120"/>
            </a:endParaRPr>
          </a:p>
        </p:txBody>
      </p:sp>
      <p:sp>
        <p:nvSpPr>
          <p:cNvPr id="9" name="文字方塊 8"/>
          <p:cNvSpPr txBox="1"/>
          <p:nvPr/>
        </p:nvSpPr>
        <p:spPr>
          <a:xfrm>
            <a:off x="4788024" y="3356992"/>
            <a:ext cx="1512168" cy="523220"/>
          </a:xfrm>
          <a:prstGeom prst="rect">
            <a:avLst/>
          </a:prstGeom>
          <a:solidFill>
            <a:srgbClr val="FFFF99"/>
          </a:solidFill>
          <a:ln w="38100">
            <a:noFill/>
          </a:ln>
        </p:spPr>
        <p:txBody>
          <a:bodyPr wrap="square" rtlCol="0">
            <a:spAutoFit/>
          </a:bodyPr>
          <a:lstStyle/>
          <a:p>
            <a:pPr>
              <a:defRPr/>
            </a:pPr>
            <a:r>
              <a:rPr lang="zh-TW" altLang="en-US" sz="1400" dirty="0" smtClean="0">
                <a:latin typeface="微軟正黑體" pitchFamily="34" charset="-120"/>
                <a:ea typeface="微軟正黑體" pitchFamily="34" charset="-120"/>
              </a:rPr>
              <a:t>依照不同條件對搜尋結果做限定</a:t>
            </a:r>
            <a:endParaRPr lang="en-US" altLang="zh-TW" sz="1400" dirty="0" smtClean="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l="20196" t="7501" r="22800" b="11782"/>
          <a:stretch>
            <a:fillRect/>
          </a:stretch>
        </p:blipFill>
        <p:spPr bwMode="auto">
          <a:xfrm>
            <a:off x="611560" y="260648"/>
            <a:ext cx="7884368" cy="6276875"/>
          </a:xfrm>
          <a:prstGeom prst="rect">
            <a:avLst/>
          </a:prstGeom>
          <a:noFill/>
          <a:ln w="9525">
            <a:noFill/>
            <a:miter lim="800000"/>
            <a:headEnd/>
            <a:tailEnd/>
          </a:ln>
        </p:spPr>
      </p:pic>
      <p:sp>
        <p:nvSpPr>
          <p:cNvPr id="2" name="投影片編號版面配置區 1"/>
          <p:cNvSpPr>
            <a:spLocks noGrp="1"/>
          </p:cNvSpPr>
          <p:nvPr>
            <p:ph type="sldNum" sz="quarter" idx="12"/>
          </p:nvPr>
        </p:nvSpPr>
        <p:spPr>
          <a:xfrm>
            <a:off x="6974904" y="6356350"/>
            <a:ext cx="2133600" cy="365125"/>
          </a:xfrm>
        </p:spPr>
        <p:txBody>
          <a:bodyPr/>
          <a:lstStyle/>
          <a:p>
            <a:fld id="{5D0BE1F7-B63C-4A39-86B9-EB7D3ACA7D25}" type="slidenum">
              <a:rPr lang="zh-TW" altLang="en-US" sz="2400" b="1" smtClean="0">
                <a:solidFill>
                  <a:schemeClr val="tx1"/>
                </a:solidFill>
              </a:rPr>
              <a:pPr/>
              <a:t>9</a:t>
            </a:fld>
            <a:endParaRPr lang="zh-TW" altLang="en-US" b="1" dirty="0">
              <a:solidFill>
                <a:schemeClr val="tx1"/>
              </a:solidFill>
            </a:endParaRPr>
          </a:p>
        </p:txBody>
      </p:sp>
      <p:sp>
        <p:nvSpPr>
          <p:cNvPr id="4" name="矩形 3"/>
          <p:cNvSpPr/>
          <p:nvPr/>
        </p:nvSpPr>
        <p:spPr>
          <a:xfrm>
            <a:off x="6444208" y="5733256"/>
            <a:ext cx="1872208" cy="6480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4860032" y="5642664"/>
            <a:ext cx="1512168" cy="738664"/>
          </a:xfrm>
          <a:prstGeom prst="rect">
            <a:avLst/>
          </a:prstGeom>
          <a:solidFill>
            <a:srgbClr val="FFFF99"/>
          </a:solidFill>
          <a:ln w="38100">
            <a:noFill/>
          </a:ln>
        </p:spPr>
        <p:txBody>
          <a:bodyPr wrap="square" rtlCol="0">
            <a:spAutoFit/>
          </a:bodyPr>
          <a:lstStyle/>
          <a:p>
            <a:pPr>
              <a:defRPr/>
            </a:pPr>
            <a:r>
              <a:rPr lang="zh-TW" altLang="en-US" sz="1400" dirty="0" smtClean="0">
                <a:latin typeface="微軟正黑體" pitchFamily="34" charset="-120"/>
                <a:ea typeface="微軟正黑體" pitchFamily="34" charset="-120"/>
              </a:rPr>
              <a:t>話題尋找工具：幫助找到與檢索詞相關聯的詞語</a:t>
            </a:r>
            <a:endParaRPr lang="en-US" altLang="zh-TW" sz="1400" dirty="0" smtClean="0">
              <a:latin typeface="微軟正黑體" pitchFamily="34" charset="-120"/>
              <a:ea typeface="微軟正黑體" pitchFamily="34" charset="-120"/>
            </a:endParaRPr>
          </a:p>
        </p:txBody>
      </p:sp>
      <p:sp>
        <p:nvSpPr>
          <p:cNvPr id="6" name="矩形 5"/>
          <p:cNvSpPr/>
          <p:nvPr/>
        </p:nvSpPr>
        <p:spPr>
          <a:xfrm>
            <a:off x="971600" y="1389412"/>
            <a:ext cx="1534094" cy="2393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2627784" y="1412776"/>
            <a:ext cx="1944216" cy="738664"/>
          </a:xfrm>
          <a:prstGeom prst="rect">
            <a:avLst/>
          </a:prstGeom>
          <a:solidFill>
            <a:srgbClr val="FFFF99"/>
          </a:solidFill>
          <a:ln w="38100">
            <a:noFill/>
          </a:ln>
        </p:spPr>
        <p:txBody>
          <a:bodyPr wrap="square" rtlCol="0">
            <a:spAutoFit/>
          </a:bodyPr>
          <a:lstStyle/>
          <a:p>
            <a:pPr algn="ctr">
              <a:defRPr/>
            </a:pPr>
            <a:r>
              <a:rPr lang="zh-TW" altLang="en-US" sz="1400" dirty="0" smtClean="0">
                <a:latin typeface="微軟正黑體" pitchFamily="34" charset="-120"/>
                <a:ea typeface="微軟正黑體" pitchFamily="34" charset="-120"/>
              </a:rPr>
              <a:t>提供圖書館資源或 </a:t>
            </a:r>
            <a:r>
              <a:rPr lang="en-US" altLang="zh-TW" sz="1400" dirty="0" smtClean="0">
                <a:latin typeface="微軟正黑體" pitchFamily="34" charset="-120"/>
                <a:ea typeface="微軟正黑體" pitchFamily="34" charset="-120"/>
              </a:rPr>
              <a:t>JSTOR </a:t>
            </a:r>
            <a:r>
              <a:rPr lang="zh-TW" altLang="en-US" sz="1400" dirty="0" smtClean="0">
                <a:latin typeface="微軟正黑體" pitchFamily="34" charset="-120"/>
                <a:ea typeface="微軟正黑體" pitchFamily="34" charset="-120"/>
              </a:rPr>
              <a:t>全文連結</a:t>
            </a:r>
            <a:r>
              <a:rPr lang="en-US" altLang="zh-TW" sz="1400" dirty="0" smtClean="0">
                <a:latin typeface="微軟正黑體" pitchFamily="34" charset="-120"/>
                <a:ea typeface="微軟正黑體" pitchFamily="34" charset="-120"/>
              </a:rPr>
              <a:t>(</a:t>
            </a:r>
            <a:r>
              <a:rPr lang="zh-TW" altLang="en-US" sz="1400" dirty="0" smtClean="0">
                <a:latin typeface="微軟正黑體" pitchFamily="34" charset="-120"/>
                <a:ea typeface="微軟正黑體" pitchFamily="34" charset="-120"/>
              </a:rPr>
              <a:t>詳參考第</a:t>
            </a:r>
            <a:r>
              <a:rPr lang="en-US" altLang="zh-TW" sz="1400" dirty="0" smtClean="0">
                <a:latin typeface="微軟正黑體" pitchFamily="34" charset="-120"/>
                <a:ea typeface="微軟正黑體" pitchFamily="34" charset="-120"/>
              </a:rPr>
              <a:t>27</a:t>
            </a:r>
            <a:r>
              <a:rPr lang="zh-TW" altLang="en-US" sz="1400" dirty="0" smtClean="0">
                <a:latin typeface="微軟正黑體" pitchFamily="34" charset="-120"/>
                <a:ea typeface="微軟正黑體" pitchFamily="34" charset="-120"/>
              </a:rPr>
              <a:t>頁</a:t>
            </a:r>
            <a:r>
              <a:rPr lang="en-US" altLang="zh-TW" sz="1400" dirty="0" smtClean="0">
                <a:latin typeface="微軟正黑體" pitchFamily="34" charset="-120"/>
                <a:ea typeface="微軟正黑體" pitchFamily="34" charset="-12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2437</TotalTime>
  <Words>740</Words>
  <Application>Microsoft Office PowerPoint</Application>
  <PresentationFormat>如螢幕大小 (4:3)</PresentationFormat>
  <Paragraphs>131</Paragraphs>
  <Slides>33</Slides>
  <Notes>1</Notes>
  <HiddenSlides>0</HiddenSlides>
  <MMClips>0</MMClips>
  <ScaleCrop>false</ScaleCrop>
  <HeadingPairs>
    <vt:vector size="4" baseType="variant">
      <vt:variant>
        <vt:lpstr>佈景主題</vt:lpstr>
      </vt:variant>
      <vt:variant>
        <vt:i4>1</vt:i4>
      </vt:variant>
      <vt:variant>
        <vt:lpstr>投影片標題</vt:lpstr>
      </vt:variant>
      <vt:variant>
        <vt:i4>33</vt:i4>
      </vt:variant>
    </vt:vector>
  </HeadingPairs>
  <TitlesOfParts>
    <vt:vector size="34" baseType="lpstr">
      <vt:lpstr>Office 佈景主題</vt:lpstr>
      <vt:lpstr>Gale MLA International Bibliography 使用操作手冊</vt:lpstr>
      <vt:lpstr>投影片 2</vt:lpstr>
      <vt:lpstr>投影片 3</vt:lpstr>
      <vt:lpstr>投影片 4</vt:lpstr>
      <vt:lpstr>投影片 5</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投影片 32</vt:lpstr>
      <vt:lpstr>投影片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Gale MLA International Bibliography全文連結 -以成功大學為例</dc:title>
  <dc:creator>user</dc:creator>
  <cp:lastModifiedBy>Kris Hsu</cp:lastModifiedBy>
  <cp:revision>182</cp:revision>
  <dcterms:created xsi:type="dcterms:W3CDTF">2015-08-11T06:20:18Z</dcterms:created>
  <dcterms:modified xsi:type="dcterms:W3CDTF">2015-08-25T09:51:44Z</dcterms:modified>
</cp:coreProperties>
</file>